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Default Extension="docx" ContentType="application/vnd.openxmlformats-officedocument.wordprocessingml.document"/>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6"/>
  </p:notesMasterIdLst>
  <p:sldIdLst>
    <p:sldId id="269" r:id="rId2"/>
    <p:sldId id="256" r:id="rId3"/>
    <p:sldId id="258" r:id="rId4"/>
    <p:sldId id="259" r:id="rId5"/>
    <p:sldId id="260" r:id="rId6"/>
    <p:sldId id="261" r:id="rId7"/>
    <p:sldId id="262" r:id="rId8"/>
    <p:sldId id="270" r:id="rId9"/>
    <p:sldId id="271" r:id="rId10"/>
    <p:sldId id="263" r:id="rId11"/>
    <p:sldId id="264" r:id="rId12"/>
    <p:sldId id="266" r:id="rId13"/>
    <p:sldId id="272" r:id="rId14"/>
    <p:sldId id="268" r:id="rId15"/>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632" autoAdjust="0"/>
    <p:restoredTop sz="94660"/>
  </p:normalViewPr>
  <p:slideViewPr>
    <p:cSldViewPr>
      <p:cViewPr>
        <p:scale>
          <a:sx n="66" d="100"/>
          <a:sy n="66" d="100"/>
        </p:scale>
        <p:origin x="-2940" y="-107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1FD48344-A373-470F-B393-1647B769F85F}" type="datetimeFigureOut">
              <a:rPr lang="es-ES"/>
              <a:pPr>
                <a:defRPr/>
              </a:pPr>
              <a:t>15/03/2011</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S" noProof="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ES"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FE4E3912-86BB-479C-AFAE-C52550C9BB05}" type="slidenum">
              <a:rPr lang="es-ES"/>
              <a:pPr>
                <a:defRPr/>
              </a:pPr>
              <a:t>‹Nº›</a:t>
            </a:fld>
            <a:endParaRPr lang="es-E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945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DO" smtClean="0"/>
          </a:p>
        </p:txBody>
      </p:sp>
      <p:sp>
        <p:nvSpPr>
          <p:cNvPr id="17412"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A404502-E37C-4D1E-BD4E-657E6FEB3C65}" type="slidenum">
              <a:rPr lang="es-ES" smtClean="0"/>
              <a:pPr fontAlgn="base">
                <a:spcBef>
                  <a:spcPct val="0"/>
                </a:spcBef>
                <a:spcAft>
                  <a:spcPct val="0"/>
                </a:spcAft>
                <a:defRPr/>
              </a:pPr>
              <a:t>2</a:t>
            </a:fld>
            <a:endParaRPr lang="es-E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s-ES" smtClean="0"/>
              <a:t>Haga clic para modificar el estilo de título del patrón</a:t>
            </a:r>
            <a:endParaRPr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4" name="29 Marcador de fecha"/>
          <p:cNvSpPr>
            <a:spLocks noGrp="1"/>
          </p:cNvSpPr>
          <p:nvPr>
            <p:ph type="dt" sz="half" idx="10"/>
          </p:nvPr>
        </p:nvSpPr>
        <p:spPr/>
        <p:txBody>
          <a:bodyPr/>
          <a:lstStyle>
            <a:lvl1pPr>
              <a:defRPr/>
            </a:lvl1pPr>
          </a:lstStyle>
          <a:p>
            <a:pPr>
              <a:defRPr/>
            </a:pPr>
            <a:fld id="{364C2BBD-5D89-4E0E-9277-91FF07215144}" type="datetimeFigureOut">
              <a:rPr lang="es-ES"/>
              <a:pPr>
                <a:defRPr/>
              </a:pPr>
              <a:t>15/03/2011</a:t>
            </a:fld>
            <a:endParaRPr lang="es-ES"/>
          </a:p>
        </p:txBody>
      </p:sp>
      <p:sp>
        <p:nvSpPr>
          <p:cNvPr id="5" name="18 Marcador de pie de página"/>
          <p:cNvSpPr>
            <a:spLocks noGrp="1"/>
          </p:cNvSpPr>
          <p:nvPr>
            <p:ph type="ftr" sz="quarter" idx="11"/>
          </p:nvPr>
        </p:nvSpPr>
        <p:spPr/>
        <p:txBody>
          <a:bodyPr/>
          <a:lstStyle>
            <a:lvl1pPr>
              <a:defRPr/>
            </a:lvl1pPr>
          </a:lstStyle>
          <a:p>
            <a:pPr>
              <a:defRPr/>
            </a:pPr>
            <a:endParaRPr lang="es-ES"/>
          </a:p>
        </p:txBody>
      </p:sp>
      <p:sp>
        <p:nvSpPr>
          <p:cNvPr id="6" name="26 Marcador de número de diapositiva"/>
          <p:cNvSpPr>
            <a:spLocks noGrp="1"/>
          </p:cNvSpPr>
          <p:nvPr>
            <p:ph type="sldNum" sz="quarter" idx="12"/>
          </p:nvPr>
        </p:nvSpPr>
        <p:spPr/>
        <p:txBody>
          <a:bodyPr/>
          <a:lstStyle>
            <a:lvl1pPr>
              <a:defRPr/>
            </a:lvl1pPr>
          </a:lstStyle>
          <a:p>
            <a:pPr>
              <a:defRPr/>
            </a:pPr>
            <a:fld id="{47FF6FB7-D076-43D6-9AE6-43AE7BAA5D46}"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32FB250D-6C91-4A35-B3A8-74672B765CFE}" type="datetimeFigureOut">
              <a:rPr lang="es-ES"/>
              <a:pPr>
                <a:defRPr/>
              </a:pPr>
              <a:t>15/03/2011</a:t>
            </a:fld>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F0D6FB1A-5F8B-4E99-8E76-321B6BD164F8}"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C3AF7115-B409-4C74-A53F-061A4E52C115}" type="datetimeFigureOut">
              <a:rPr lang="es-ES"/>
              <a:pPr>
                <a:defRPr/>
              </a:pPr>
              <a:t>15/03/2011</a:t>
            </a:fld>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ED94B38B-7C8C-441B-9402-706AD19DCD05}"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E3F99875-7663-45F9-A545-A551A42FFD77}" type="datetimeFigureOut">
              <a:rPr lang="es-ES"/>
              <a:pPr>
                <a:defRPr/>
              </a:pPr>
              <a:t>15/03/2011</a:t>
            </a:fld>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1FF0D02A-B3A2-4272-9C29-F9E4ADCE1185}"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14E6E642-38C7-4E3D-A30D-8559ED11AD49}" type="datetimeFigureOut">
              <a:rPr lang="es-ES"/>
              <a:pPr>
                <a:defRPr/>
              </a:pPr>
              <a:t>15/03/2011</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DCC6EB26-78FF-43C1-9261-9D31C5AB07C4}"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fld id="{012058D3-2DD3-4853-A847-D6B02CAC91B6}" type="datetimeFigureOut">
              <a:rPr lang="es-ES"/>
              <a:pPr>
                <a:defRPr/>
              </a:pPr>
              <a:t>15/03/2011</a:t>
            </a:fld>
            <a:endParaRPr lang="es-ES"/>
          </a:p>
        </p:txBody>
      </p:sp>
      <p:sp>
        <p:nvSpPr>
          <p:cNvPr id="6" name="21 Marcador de pie de página"/>
          <p:cNvSpPr>
            <a:spLocks noGrp="1"/>
          </p:cNvSpPr>
          <p:nvPr>
            <p:ph type="ftr" sz="quarter" idx="11"/>
          </p:nvPr>
        </p:nvSpPr>
        <p:spPr/>
        <p:txBody>
          <a:bodyPr/>
          <a:lstStyle>
            <a:lvl1pPr>
              <a:defRPr/>
            </a:lvl1pPr>
          </a:lstStyle>
          <a:p>
            <a:pPr>
              <a:defRPr/>
            </a:pPr>
            <a:endParaRPr lang="es-ES"/>
          </a:p>
        </p:txBody>
      </p:sp>
      <p:sp>
        <p:nvSpPr>
          <p:cNvPr id="7" name="17 Marcador de número de diapositiva"/>
          <p:cNvSpPr>
            <a:spLocks noGrp="1"/>
          </p:cNvSpPr>
          <p:nvPr>
            <p:ph type="sldNum" sz="quarter" idx="12"/>
          </p:nvPr>
        </p:nvSpPr>
        <p:spPr/>
        <p:txBody>
          <a:bodyPr/>
          <a:lstStyle>
            <a:lvl1pPr>
              <a:defRPr/>
            </a:lvl1pPr>
          </a:lstStyle>
          <a:p>
            <a:pPr>
              <a:defRPr/>
            </a:pPr>
            <a:fld id="{861777A7-7A24-4B47-814B-426E2A4888F4}"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9 Marcador de fecha"/>
          <p:cNvSpPr>
            <a:spLocks noGrp="1"/>
          </p:cNvSpPr>
          <p:nvPr>
            <p:ph type="dt" sz="half" idx="10"/>
          </p:nvPr>
        </p:nvSpPr>
        <p:spPr/>
        <p:txBody>
          <a:bodyPr/>
          <a:lstStyle>
            <a:lvl1pPr>
              <a:defRPr/>
            </a:lvl1pPr>
          </a:lstStyle>
          <a:p>
            <a:pPr>
              <a:defRPr/>
            </a:pPr>
            <a:fld id="{B24CB4E6-B343-4264-BCA5-74DB0B159456}" type="datetimeFigureOut">
              <a:rPr lang="es-ES"/>
              <a:pPr>
                <a:defRPr/>
              </a:pPr>
              <a:t>15/03/2011</a:t>
            </a:fld>
            <a:endParaRPr lang="es-ES"/>
          </a:p>
        </p:txBody>
      </p:sp>
      <p:sp>
        <p:nvSpPr>
          <p:cNvPr id="8" name="21 Marcador de pie de página"/>
          <p:cNvSpPr>
            <a:spLocks noGrp="1"/>
          </p:cNvSpPr>
          <p:nvPr>
            <p:ph type="ftr" sz="quarter" idx="11"/>
          </p:nvPr>
        </p:nvSpPr>
        <p:spPr/>
        <p:txBody>
          <a:bodyPr/>
          <a:lstStyle>
            <a:lvl1pPr>
              <a:defRPr/>
            </a:lvl1pPr>
          </a:lstStyle>
          <a:p>
            <a:pPr>
              <a:defRPr/>
            </a:pPr>
            <a:endParaRPr lang="es-ES"/>
          </a:p>
        </p:txBody>
      </p:sp>
      <p:sp>
        <p:nvSpPr>
          <p:cNvPr id="9" name="17 Marcador de número de diapositiva"/>
          <p:cNvSpPr>
            <a:spLocks noGrp="1"/>
          </p:cNvSpPr>
          <p:nvPr>
            <p:ph type="sldNum" sz="quarter" idx="12"/>
          </p:nvPr>
        </p:nvSpPr>
        <p:spPr/>
        <p:txBody>
          <a:bodyPr/>
          <a:lstStyle>
            <a:lvl1pPr>
              <a:defRPr/>
            </a:lvl1pPr>
          </a:lstStyle>
          <a:p>
            <a:pPr>
              <a:defRPr/>
            </a:pPr>
            <a:fld id="{2325E4DE-332A-4297-9B6A-DE517E01C660}"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s-ES" smtClean="0"/>
              <a:t>Haga clic para modificar el estilo de título del patrón</a:t>
            </a:r>
            <a:endParaRPr lang="en-US"/>
          </a:p>
        </p:txBody>
      </p:sp>
      <p:sp>
        <p:nvSpPr>
          <p:cNvPr id="3" name="9 Marcador de fecha"/>
          <p:cNvSpPr>
            <a:spLocks noGrp="1"/>
          </p:cNvSpPr>
          <p:nvPr>
            <p:ph type="dt" sz="half" idx="10"/>
          </p:nvPr>
        </p:nvSpPr>
        <p:spPr/>
        <p:txBody>
          <a:bodyPr/>
          <a:lstStyle>
            <a:lvl1pPr>
              <a:defRPr/>
            </a:lvl1pPr>
          </a:lstStyle>
          <a:p>
            <a:pPr>
              <a:defRPr/>
            </a:pPr>
            <a:fld id="{6F5051AF-BC62-4CDE-B994-F70D0B9CD705}" type="datetimeFigureOut">
              <a:rPr lang="es-ES"/>
              <a:pPr>
                <a:defRPr/>
              </a:pPr>
              <a:t>15/03/2011</a:t>
            </a:fld>
            <a:endParaRPr lang="es-ES"/>
          </a:p>
        </p:txBody>
      </p:sp>
      <p:sp>
        <p:nvSpPr>
          <p:cNvPr id="4" name="21 Marcador de pie de página"/>
          <p:cNvSpPr>
            <a:spLocks noGrp="1"/>
          </p:cNvSpPr>
          <p:nvPr>
            <p:ph type="ftr" sz="quarter" idx="11"/>
          </p:nvPr>
        </p:nvSpPr>
        <p:spPr/>
        <p:txBody>
          <a:bodyPr/>
          <a:lstStyle>
            <a:lvl1pPr>
              <a:defRPr/>
            </a:lvl1pPr>
          </a:lstStyle>
          <a:p>
            <a:pPr>
              <a:defRPr/>
            </a:pPr>
            <a:endParaRPr lang="es-ES"/>
          </a:p>
        </p:txBody>
      </p:sp>
      <p:sp>
        <p:nvSpPr>
          <p:cNvPr id="5" name="17 Marcador de número de diapositiva"/>
          <p:cNvSpPr>
            <a:spLocks noGrp="1"/>
          </p:cNvSpPr>
          <p:nvPr>
            <p:ph type="sldNum" sz="quarter" idx="12"/>
          </p:nvPr>
        </p:nvSpPr>
        <p:spPr/>
        <p:txBody>
          <a:bodyPr/>
          <a:lstStyle>
            <a:lvl1pPr>
              <a:defRPr/>
            </a:lvl1pPr>
          </a:lstStyle>
          <a:p>
            <a:pPr>
              <a:defRPr/>
            </a:pPr>
            <a:fld id="{9B2A6830-0192-4D53-93E5-4113BB79CAFF}"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9 Marcador de fecha"/>
          <p:cNvSpPr>
            <a:spLocks noGrp="1"/>
          </p:cNvSpPr>
          <p:nvPr>
            <p:ph type="dt" sz="half" idx="10"/>
          </p:nvPr>
        </p:nvSpPr>
        <p:spPr/>
        <p:txBody>
          <a:bodyPr/>
          <a:lstStyle>
            <a:lvl1pPr>
              <a:defRPr/>
            </a:lvl1pPr>
          </a:lstStyle>
          <a:p>
            <a:pPr>
              <a:defRPr/>
            </a:pPr>
            <a:fld id="{911A46FE-4909-4562-951A-0E80BC9F0648}" type="datetimeFigureOut">
              <a:rPr lang="es-ES"/>
              <a:pPr>
                <a:defRPr/>
              </a:pPr>
              <a:t>15/03/2011</a:t>
            </a:fld>
            <a:endParaRPr lang="es-ES"/>
          </a:p>
        </p:txBody>
      </p:sp>
      <p:sp>
        <p:nvSpPr>
          <p:cNvPr id="3" name="21 Marcador de pie de página"/>
          <p:cNvSpPr>
            <a:spLocks noGrp="1"/>
          </p:cNvSpPr>
          <p:nvPr>
            <p:ph type="ftr" sz="quarter" idx="11"/>
          </p:nvPr>
        </p:nvSpPr>
        <p:spPr/>
        <p:txBody>
          <a:bodyPr/>
          <a:lstStyle>
            <a:lvl1pPr>
              <a:defRPr/>
            </a:lvl1pPr>
          </a:lstStyle>
          <a:p>
            <a:pPr>
              <a:defRPr/>
            </a:pPr>
            <a:endParaRPr lang="es-ES"/>
          </a:p>
        </p:txBody>
      </p:sp>
      <p:sp>
        <p:nvSpPr>
          <p:cNvPr id="4" name="17 Marcador de número de diapositiva"/>
          <p:cNvSpPr>
            <a:spLocks noGrp="1"/>
          </p:cNvSpPr>
          <p:nvPr>
            <p:ph type="sldNum" sz="quarter" idx="12"/>
          </p:nvPr>
        </p:nvSpPr>
        <p:spPr/>
        <p:txBody>
          <a:bodyPr/>
          <a:lstStyle>
            <a:lvl1pPr>
              <a:defRPr/>
            </a:lvl1pPr>
          </a:lstStyle>
          <a:p>
            <a:pPr>
              <a:defRPr/>
            </a:pPr>
            <a:fld id="{02D82F44-AD97-4892-9561-4FA7B0DC2049}"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fld id="{478F7817-8F6B-460E-A693-7D6615D03E3C}" type="datetimeFigureOut">
              <a:rPr lang="es-ES"/>
              <a:pPr>
                <a:defRPr/>
              </a:pPr>
              <a:t>15/03/2011</a:t>
            </a:fld>
            <a:endParaRPr lang="es-ES"/>
          </a:p>
        </p:txBody>
      </p:sp>
      <p:sp>
        <p:nvSpPr>
          <p:cNvPr id="6" name="21 Marcador de pie de página"/>
          <p:cNvSpPr>
            <a:spLocks noGrp="1"/>
          </p:cNvSpPr>
          <p:nvPr>
            <p:ph type="ftr" sz="quarter" idx="11"/>
          </p:nvPr>
        </p:nvSpPr>
        <p:spPr/>
        <p:txBody>
          <a:bodyPr/>
          <a:lstStyle>
            <a:lvl1pPr>
              <a:defRPr/>
            </a:lvl1pPr>
          </a:lstStyle>
          <a:p>
            <a:pPr>
              <a:defRPr/>
            </a:pPr>
            <a:endParaRPr lang="es-ES"/>
          </a:p>
        </p:txBody>
      </p:sp>
      <p:sp>
        <p:nvSpPr>
          <p:cNvPr id="7" name="17 Marcador de número de diapositiva"/>
          <p:cNvSpPr>
            <a:spLocks noGrp="1"/>
          </p:cNvSpPr>
          <p:nvPr>
            <p:ph type="sldNum" sz="quarter" idx="12"/>
          </p:nvPr>
        </p:nvSpPr>
        <p:spPr/>
        <p:txBody>
          <a:bodyPr/>
          <a:lstStyle>
            <a:lvl1pPr>
              <a:defRPr/>
            </a:lvl1pPr>
          </a:lstStyle>
          <a:p>
            <a:pPr>
              <a:defRPr/>
            </a:pPr>
            <a:fld id="{31FFE2F5-6525-43F5-9B5D-E93E427DADF4}"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4 Recortar y redondear rectángulo de esquina sencilla"/>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5 Triángulo rectángulo"/>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6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7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 name="1 Título"/>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s-ES" smtClean="0"/>
              <a:t>Haga clic para modificar el estilo de título del patrón</a:t>
            </a:r>
            <a:endParaRPr lang="en-US"/>
          </a:p>
        </p:txBody>
      </p:sp>
      <p:sp>
        <p:nvSpPr>
          <p:cNvPr id="4" name="3 Marcador de texto"/>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9" name="4 Marcador de fecha"/>
          <p:cNvSpPr>
            <a:spLocks noGrp="1"/>
          </p:cNvSpPr>
          <p:nvPr>
            <p:ph type="dt" sz="half" idx="10"/>
          </p:nvPr>
        </p:nvSpPr>
        <p:spPr/>
        <p:txBody>
          <a:bodyPr/>
          <a:lstStyle>
            <a:lvl1pPr>
              <a:defRPr/>
            </a:lvl1pPr>
          </a:lstStyle>
          <a:p>
            <a:pPr>
              <a:defRPr/>
            </a:pPr>
            <a:fld id="{93EDDE0F-DF88-4C90-8616-940B19465719}" type="datetimeFigureOut">
              <a:rPr lang="es-ES"/>
              <a:pPr>
                <a:defRPr/>
              </a:pPr>
              <a:t>15/03/2011</a:t>
            </a:fld>
            <a:endParaRPr lang="es-ES"/>
          </a:p>
        </p:txBody>
      </p:sp>
      <p:sp>
        <p:nvSpPr>
          <p:cNvPr id="10" name="5 Marcador de pie de página"/>
          <p:cNvSpPr>
            <a:spLocks noGrp="1"/>
          </p:cNvSpPr>
          <p:nvPr>
            <p:ph type="ftr" sz="quarter" idx="11"/>
          </p:nvPr>
        </p:nvSpPr>
        <p:spPr/>
        <p:txBody>
          <a:bodyPr/>
          <a:lstStyle>
            <a:lvl1pPr>
              <a:defRPr/>
            </a:lvl1pPr>
          </a:lstStyle>
          <a:p>
            <a:pPr>
              <a:defRPr/>
            </a:pPr>
            <a:endParaRPr lang="es-ES"/>
          </a:p>
        </p:txBody>
      </p:sp>
      <p:sp>
        <p:nvSpPr>
          <p:cNvPr id="11" name="6 Marcador de número de diapositiva"/>
          <p:cNvSpPr>
            <a:spLocks noGrp="1"/>
          </p:cNvSpPr>
          <p:nvPr>
            <p:ph type="sldNum" sz="quarter" idx="12"/>
          </p:nvPr>
        </p:nvSpPr>
        <p:spPr>
          <a:xfrm>
            <a:off x="8077200" y="6356350"/>
            <a:ext cx="609600" cy="365125"/>
          </a:xfrm>
        </p:spPr>
        <p:txBody>
          <a:bodyPr/>
          <a:lstStyle>
            <a:lvl1pPr>
              <a:defRPr/>
            </a:lvl1pPr>
          </a:lstStyle>
          <a:p>
            <a:pPr>
              <a:defRPr/>
            </a:pPr>
            <a:fld id="{11F93612-1725-478C-B088-9890D6285247}"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7 Forma libre"/>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052" name="8 Marcador de título"/>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s-ES" smtClean="0"/>
              <a:t>Haga clic para modificar el estilo de título del patrón</a:t>
            </a:r>
            <a:endParaRPr lang="en-US" smtClean="0"/>
          </a:p>
        </p:txBody>
      </p:sp>
      <p:sp>
        <p:nvSpPr>
          <p:cNvPr id="2053" name="29 Marcador de texto"/>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defRPr>
            </a:lvl1pPr>
          </a:lstStyle>
          <a:p>
            <a:pPr>
              <a:defRPr/>
            </a:pPr>
            <a:fld id="{DCE5E343-BE1E-4BDE-ADD4-2AEE0720E08C}" type="datetimeFigureOut">
              <a:rPr lang="es-ES"/>
              <a:pPr>
                <a:defRPr/>
              </a:pPr>
              <a:t>15/03/2011</a:t>
            </a:fld>
            <a:endParaRPr lang="es-ES"/>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defRPr>
            </a:lvl1pPr>
          </a:lstStyle>
          <a:p>
            <a:pPr>
              <a:defRPr/>
            </a:pPr>
            <a:endParaRPr lang="es-ES"/>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a:solidFill>
                  <a:schemeClr val="tx2">
                    <a:shade val="90000"/>
                  </a:schemeClr>
                </a:solidFill>
                <a:latin typeface="+mn-lt"/>
              </a:defRPr>
            </a:lvl1pPr>
          </a:lstStyle>
          <a:p>
            <a:pPr>
              <a:defRPr/>
            </a:pPr>
            <a:fld id="{A65FD1A8-E67D-42AC-A888-D44F0C7E1AEE}" type="slidenum">
              <a:rPr lang="es-ES"/>
              <a:pPr>
                <a:defRPr/>
              </a:pPr>
              <a:t>‹Nº›</a:t>
            </a:fld>
            <a:endParaRPr lang="es-ES"/>
          </a:p>
        </p:txBody>
      </p:sp>
      <p:grpSp>
        <p:nvGrpSpPr>
          <p:cNvPr id="2057" name="1 Grupo"/>
          <p:cNvGrpSpPr>
            <a:grpSpLocks/>
          </p:cNvGrpSpPr>
          <p:nvPr/>
        </p:nvGrpSpPr>
        <p:grpSpPr bwMode="auto">
          <a:xfrm>
            <a:off x="-19050" y="203200"/>
            <a:ext cx="9180513" cy="647700"/>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grpSp>
    </p:spTree>
  </p:cSld>
  <p:clrMap bg1="lt1" tx1="dk1" bg2="lt2" tx2="dk2" accent1="accent1" accent2="accent2" accent3="accent3" accent4="accent4" accent5="accent5" accent6="accent6" hlink="hlink" folHlink="folHlink"/>
  <p:sldLayoutIdLst>
    <p:sldLayoutId id="2147483805" r:id="rId1"/>
    <p:sldLayoutId id="2147483797" r:id="rId2"/>
    <p:sldLayoutId id="2147483806" r:id="rId3"/>
    <p:sldLayoutId id="2147483798" r:id="rId4"/>
    <p:sldLayoutId id="2147483799" r:id="rId5"/>
    <p:sldLayoutId id="2147483800" r:id="rId6"/>
    <p:sldLayoutId id="2147483801" r:id="rId7"/>
    <p:sldLayoutId id="2147483802" r:id="rId8"/>
    <p:sldLayoutId id="2147483807" r:id="rId9"/>
    <p:sldLayoutId id="2147483803" r:id="rId10"/>
    <p:sldLayoutId id="2147483804" r:id="rId11"/>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a:defRPr>
      </a:lvl2pPr>
      <a:lvl3pPr algn="l" rtl="0" eaLnBrk="0" fontAlgn="base" hangingPunct="0">
        <a:spcBef>
          <a:spcPct val="0"/>
        </a:spcBef>
        <a:spcAft>
          <a:spcPct val="0"/>
        </a:spcAft>
        <a:defRPr sz="5000">
          <a:solidFill>
            <a:schemeClr val="tx2"/>
          </a:solidFill>
          <a:latin typeface="Calibri"/>
        </a:defRPr>
      </a:lvl3pPr>
      <a:lvl4pPr algn="l" rtl="0" eaLnBrk="0" fontAlgn="base" hangingPunct="0">
        <a:spcBef>
          <a:spcPct val="0"/>
        </a:spcBef>
        <a:spcAft>
          <a:spcPct val="0"/>
        </a:spcAft>
        <a:defRPr sz="5000">
          <a:solidFill>
            <a:schemeClr val="tx2"/>
          </a:solidFill>
          <a:latin typeface="Calibri"/>
        </a:defRPr>
      </a:lvl4pPr>
      <a:lvl5pPr algn="l" rtl="0" eaLnBrk="0" fontAlgn="base" hangingPunct="0">
        <a:spcBef>
          <a:spcPct val="0"/>
        </a:spcBef>
        <a:spcAft>
          <a:spcPct val="0"/>
        </a:spcAft>
        <a:defRPr sz="5000">
          <a:solidFill>
            <a:schemeClr val="tx2"/>
          </a:solidFill>
          <a:latin typeface="Calibri"/>
        </a:defRPr>
      </a:lvl5pPr>
      <a:lvl6pPr marL="457200" algn="l" rtl="0" fontAlgn="base">
        <a:spcBef>
          <a:spcPct val="0"/>
        </a:spcBef>
        <a:spcAft>
          <a:spcPct val="0"/>
        </a:spcAft>
        <a:defRPr sz="5000">
          <a:solidFill>
            <a:schemeClr val="tx2"/>
          </a:solidFill>
          <a:latin typeface="Calibri"/>
        </a:defRPr>
      </a:lvl6pPr>
      <a:lvl7pPr marL="914400" algn="l" rtl="0" fontAlgn="base">
        <a:spcBef>
          <a:spcPct val="0"/>
        </a:spcBef>
        <a:spcAft>
          <a:spcPct val="0"/>
        </a:spcAft>
        <a:defRPr sz="5000">
          <a:solidFill>
            <a:schemeClr val="tx2"/>
          </a:solidFill>
          <a:latin typeface="Calibri"/>
        </a:defRPr>
      </a:lvl7pPr>
      <a:lvl8pPr marL="1371600" algn="l" rtl="0" fontAlgn="base">
        <a:spcBef>
          <a:spcPct val="0"/>
        </a:spcBef>
        <a:spcAft>
          <a:spcPct val="0"/>
        </a:spcAft>
        <a:defRPr sz="5000">
          <a:solidFill>
            <a:schemeClr val="tx2"/>
          </a:solidFill>
          <a:latin typeface="Calibri"/>
        </a:defRPr>
      </a:lvl8pPr>
      <a:lvl9pPr marL="1828800" algn="l" rtl="0" fontAlgn="base">
        <a:spcBef>
          <a:spcPct val="0"/>
        </a:spcBef>
        <a:spcAft>
          <a:spcPct val="0"/>
        </a:spcAft>
        <a:defRPr sz="5000">
          <a:solidFill>
            <a:schemeClr val="tx2"/>
          </a:solidFill>
          <a:latin typeface="Calibri"/>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3.xml"/><Relationship Id="rId1" Type="http://schemas.openxmlformats.org/officeDocument/2006/relationships/audio" Target="file:///J:\Akira%20Kiteshi%20%20%20Pinball.mp3"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package" Target="../embeddings/Documento_de_Microsoft_Office_Word1.docx"/><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6.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0225" y="1316038"/>
            <a:ext cx="7772400" cy="1363662"/>
          </a:xfrm>
        </p:spPr>
        <p:txBody>
          <a:bodyPr/>
          <a:lstStyle/>
          <a:p>
            <a:pPr>
              <a:defRPr/>
            </a:pPr>
            <a:r>
              <a:rPr lang="es-ES" dirty="0" smtClean="0"/>
              <a:t> </a:t>
            </a:r>
            <a:endParaRPr lang="es-ES" dirty="0"/>
          </a:p>
        </p:txBody>
      </p:sp>
      <p:sp>
        <p:nvSpPr>
          <p:cNvPr id="6147" name="2 Marcador de texto"/>
          <p:cNvSpPr>
            <a:spLocks noGrp="1"/>
          </p:cNvSpPr>
          <p:nvPr>
            <p:ph type="body" idx="1"/>
          </p:nvPr>
        </p:nvSpPr>
        <p:spPr>
          <a:xfrm>
            <a:off x="530225" y="2705100"/>
            <a:ext cx="7772400" cy="1509713"/>
          </a:xfrm>
        </p:spPr>
        <p:txBody>
          <a:bodyPr/>
          <a:lstStyle/>
          <a:p>
            <a:endParaRPr lang="es-ES" smtClean="0"/>
          </a:p>
        </p:txBody>
      </p:sp>
      <p:pic>
        <p:nvPicPr>
          <p:cNvPr id="4" name="Akira Kiteshi   Pinball.mp3">
            <a:hlinkClick r:id="" action="ppaction://media"/>
          </p:cNvPr>
          <p:cNvPicPr>
            <a:picLocks noRot="1" noChangeAspect="1"/>
          </p:cNvPicPr>
          <p:nvPr>
            <a:audioFile r:link="rId1"/>
          </p:nvPr>
        </p:nvPicPr>
        <p:blipFill>
          <a:blip r:embed="rId3" cstate="print"/>
          <a:srcRect/>
          <a:stretch>
            <a:fillRect/>
          </a:stretch>
        </p:blipFill>
        <p:spPr bwMode="auto">
          <a:xfrm>
            <a:off x="214313" y="285750"/>
            <a:ext cx="304800" cy="304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999">
                <p:cTn id="7" fill="hold" display="0">
                  <p:stCondLst>
                    <p:cond delay="indefinite"/>
                  </p:stCondLst>
                  <p:endCondLst>
                    <p:cond evt="onPrev" delay="0">
                      <p:tgtEl>
                        <p:sldTgt/>
                      </p:tgtEl>
                    </p:cond>
                    <p:cond evt="onStopAudio" delay="0">
                      <p:tgtEl>
                        <p:sldTgt/>
                      </p:tgtEl>
                    </p:cond>
                  </p:endCondLst>
                </p:cTn>
                <p:tgtEl>
                  <p:spTgt spid="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57224" y="714356"/>
            <a:ext cx="7725192" cy="923330"/>
          </a:xfrm>
          <a:prstGeom prst="rect">
            <a:avLst/>
          </a:prstGeom>
          <a:noFill/>
        </p:spPr>
        <p:txBody>
          <a:bodyPr wrap="none">
            <a:spAutoFit/>
          </a:bodyPr>
          <a:lstStyle/>
          <a:p>
            <a:pPr algn="ctr" fontAlgn="auto">
              <a:spcBef>
                <a:spcPts val="0"/>
              </a:spcBef>
              <a:spcAft>
                <a:spcPts val="0"/>
              </a:spcAft>
              <a:defRPr/>
            </a:pPr>
            <a:r>
              <a:rPr lang="es-ES" sz="54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mn-lt"/>
              </a:rPr>
              <a:t>La Cultura Dominicana</a:t>
            </a:r>
          </a:p>
        </p:txBody>
      </p:sp>
      <p:sp>
        <p:nvSpPr>
          <p:cNvPr id="3" name="2 Rectángulo"/>
          <p:cNvSpPr/>
          <p:nvPr/>
        </p:nvSpPr>
        <p:spPr>
          <a:xfrm>
            <a:off x="642938" y="2071688"/>
            <a:ext cx="6929437" cy="1570037"/>
          </a:xfrm>
          <a:prstGeom prst="rect">
            <a:avLst/>
          </a:prstGeom>
        </p:spPr>
        <p:txBody>
          <a:bodyPr>
            <a:spAutoFit/>
          </a:bodyPr>
          <a:lstStyle/>
          <a:p>
            <a:pPr fontAlgn="auto">
              <a:spcBef>
                <a:spcPts val="0"/>
              </a:spcBef>
              <a:spcAft>
                <a:spcPts val="0"/>
              </a:spcAft>
              <a:buClr>
                <a:schemeClr val="bg2">
                  <a:lumMod val="50000"/>
                </a:schemeClr>
              </a:buClr>
              <a:buFontTx/>
              <a:buChar char="☻"/>
              <a:defRPr/>
            </a:pPr>
            <a:r>
              <a:rPr lang="es-ES" sz="2400" dirty="0">
                <a:solidFill>
                  <a:srgbClr val="C00000"/>
                </a:solidFill>
                <a:latin typeface="+mn-lt"/>
              </a:rPr>
              <a:t>Los nativos dejaron de existir como grupo étnico dominante, conservándose algunos de sus rasgos a través de la mezcla que se produjo al aparearse con el español. </a:t>
            </a:r>
          </a:p>
        </p:txBody>
      </p:sp>
      <p:pic>
        <p:nvPicPr>
          <p:cNvPr id="15364" name="Picture 1" descr="C:\Documents and Settings\Administrador\Escritorio\etnicidad\images (1).jpg"/>
          <p:cNvPicPr>
            <a:picLocks noChangeAspect="1" noChangeArrowheads="1"/>
          </p:cNvPicPr>
          <p:nvPr/>
        </p:nvPicPr>
        <p:blipFill>
          <a:blip r:embed="rId2" cstate="print"/>
          <a:srcRect/>
          <a:stretch>
            <a:fillRect/>
          </a:stretch>
        </p:blipFill>
        <p:spPr bwMode="auto">
          <a:xfrm>
            <a:off x="2714625" y="3714750"/>
            <a:ext cx="3251200" cy="2643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28596" y="714356"/>
            <a:ext cx="1459054" cy="584775"/>
          </a:xfrm>
          <a:prstGeom prst="rect">
            <a:avLst/>
          </a:prstGeom>
        </p:spPr>
        <p:txBody>
          <a:bodyPr wrap="none">
            <a:spAutoFit/>
          </a:bodyPr>
          <a:lstStyle/>
          <a:p>
            <a:pPr fontAlgn="auto">
              <a:spcBef>
                <a:spcPts val="0"/>
              </a:spcBef>
              <a:spcAft>
                <a:spcPts val="0"/>
              </a:spcAft>
              <a:defRPr/>
            </a:pPr>
            <a:r>
              <a:rPr lang="es-DO" sz="32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mn-lt"/>
              </a:rPr>
              <a:t>Cont</a:t>
            </a:r>
            <a:r>
              <a:rPr lang="es-ES" sz="32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mn-lt"/>
              </a:rPr>
              <a:t>...</a:t>
            </a:r>
            <a:endParaRPr lang="es-DO" sz="32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mn-lt"/>
            </a:endParaRPr>
          </a:p>
        </p:txBody>
      </p:sp>
      <p:sp>
        <p:nvSpPr>
          <p:cNvPr id="2050" name="Rectangle 2"/>
          <p:cNvSpPr>
            <a:spLocks noChangeArrowheads="1"/>
          </p:cNvSpPr>
          <p:nvPr/>
        </p:nvSpPr>
        <p:spPr bwMode="auto">
          <a:xfrm>
            <a:off x="642938" y="1714500"/>
            <a:ext cx="7929562" cy="2216150"/>
          </a:xfrm>
          <a:prstGeom prst="rect">
            <a:avLst/>
          </a:prstGeom>
          <a:noFill/>
          <a:ln w="9525">
            <a:noFill/>
            <a:miter lim="800000"/>
            <a:headEnd/>
            <a:tailEnd/>
          </a:ln>
          <a:effectLst/>
        </p:spPr>
        <p:txBody>
          <a:bodyPr anchor="ctr">
            <a:spAutoFit/>
          </a:bodyPr>
          <a:lstStyle/>
          <a:p>
            <a:pPr>
              <a:buClr>
                <a:schemeClr val="tx2">
                  <a:lumMod val="60000"/>
                  <a:lumOff val="40000"/>
                </a:schemeClr>
              </a:buClr>
              <a:buFontTx/>
              <a:buChar char="☻"/>
              <a:defRPr/>
            </a:pPr>
            <a:r>
              <a:rPr lang="es-ES" sz="2400" dirty="0">
                <a:solidFill>
                  <a:srgbClr val="FF0000"/>
                </a:solidFill>
                <a:latin typeface="Helvetica"/>
                <a:ea typeface="Times New Roman" pitchFamily="18" charset="0"/>
              </a:rPr>
              <a:t>Esta fusión de razas ha producido una rica variedad de manifestaciones en todos los aspectos culturales: música, baile, creencias mágico-religiosas, gastronomía y lenguaje, que han formando el legado cultural que fundamenta la identidad del dominicano. </a:t>
            </a:r>
            <a:endParaRPr lang="es-ES" sz="3600" dirty="0">
              <a:solidFill>
                <a:srgbClr val="FF0000"/>
              </a:solidFill>
              <a:ea typeface="Times New Roman" pitchFamily="18" charset="0"/>
            </a:endParaRPr>
          </a:p>
          <a:p>
            <a:pPr eaLnBrk="0" hangingPunct="0">
              <a:defRPr/>
            </a:pPr>
            <a:endParaRPr lang="es-ES" dirty="0"/>
          </a:p>
        </p:txBody>
      </p:sp>
      <p:sp>
        <p:nvSpPr>
          <p:cNvPr id="16388" name="Rectangle 3"/>
          <p:cNvSpPr>
            <a:spLocks noChangeArrowheads="1"/>
          </p:cNvSpPr>
          <p:nvPr/>
        </p:nvSpPr>
        <p:spPr bwMode="auto">
          <a:xfrm>
            <a:off x="0" y="1885950"/>
            <a:ext cx="9144000" cy="0"/>
          </a:xfrm>
          <a:prstGeom prst="rect">
            <a:avLst/>
          </a:prstGeom>
          <a:noFill/>
          <a:ln w="9525">
            <a:noFill/>
            <a:miter lim="800000"/>
            <a:headEnd/>
            <a:tailEnd/>
          </a:ln>
        </p:spPr>
        <p:txBody>
          <a:bodyPr wrap="none" anchor="ctr">
            <a:spAutoFit/>
          </a:bodyPr>
          <a:lstStyle/>
          <a:p>
            <a:endParaRPr lang="es-ES"/>
          </a:p>
        </p:txBody>
      </p:sp>
      <p:pic>
        <p:nvPicPr>
          <p:cNvPr id="16389" name="Picture 4" descr="C:\Documents and Settings\Administrador\Escritorio\etnicidad\republica-dominicana.jpg"/>
          <p:cNvPicPr>
            <a:picLocks noChangeAspect="1" noChangeArrowheads="1"/>
          </p:cNvPicPr>
          <p:nvPr/>
        </p:nvPicPr>
        <p:blipFill>
          <a:blip r:embed="rId2" cstate="print"/>
          <a:srcRect/>
          <a:stretch>
            <a:fillRect/>
          </a:stretch>
        </p:blipFill>
        <p:spPr bwMode="auto">
          <a:xfrm>
            <a:off x="2928938" y="3857625"/>
            <a:ext cx="3482975" cy="2308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p:nvGraphicFramePr>
        <p:xfrm>
          <a:off x="6500813" y="2786063"/>
          <a:ext cx="2543175" cy="2151062"/>
        </p:xfrm>
        <a:graphic>
          <a:graphicData uri="http://schemas.openxmlformats.org/presentationml/2006/ole">
            <p:oleObj spid="_x0000_s1026" name="Documento" r:id="rId3" imgW="1898523" imgH="1531620" progId="Word.Document.12">
              <p:embed/>
            </p:oleObj>
          </a:graphicData>
        </a:graphic>
      </p:graphicFrame>
      <p:sp>
        <p:nvSpPr>
          <p:cNvPr id="2" name="1 Rectángulo"/>
          <p:cNvSpPr/>
          <p:nvPr/>
        </p:nvSpPr>
        <p:spPr>
          <a:xfrm>
            <a:off x="1928794" y="285728"/>
            <a:ext cx="5339924" cy="923330"/>
          </a:xfrm>
          <a:prstGeom prst="rect">
            <a:avLst/>
          </a:prstGeom>
          <a:noFill/>
        </p:spPr>
        <p:txBody>
          <a:bodyPr wrap="none">
            <a:spAutoFit/>
          </a:bodyPr>
          <a:lstStyle/>
          <a:p>
            <a:pPr algn="ctr" fontAlgn="auto">
              <a:spcBef>
                <a:spcPts val="0"/>
              </a:spcBef>
              <a:spcAft>
                <a:spcPts val="0"/>
              </a:spcAft>
              <a:defRPr/>
            </a:pPr>
            <a:r>
              <a:rPr lang="es-ES" sz="54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mn-lt"/>
              </a:rPr>
              <a:t>Grupos Etnicos</a:t>
            </a:r>
          </a:p>
        </p:txBody>
      </p:sp>
      <p:sp>
        <p:nvSpPr>
          <p:cNvPr id="1028" name="2 CuadroTexto"/>
          <p:cNvSpPr txBox="1">
            <a:spLocks noChangeArrowheads="1"/>
          </p:cNvSpPr>
          <p:nvPr/>
        </p:nvSpPr>
        <p:spPr bwMode="auto">
          <a:xfrm>
            <a:off x="357188" y="1285875"/>
            <a:ext cx="8072437" cy="4032250"/>
          </a:xfrm>
          <a:prstGeom prst="rect">
            <a:avLst/>
          </a:prstGeom>
          <a:noFill/>
          <a:ln w="9525">
            <a:noFill/>
            <a:miter lim="800000"/>
            <a:headEnd/>
            <a:tailEnd/>
          </a:ln>
        </p:spPr>
        <p:txBody>
          <a:bodyPr>
            <a:spAutoFit/>
          </a:bodyPr>
          <a:lstStyle/>
          <a:p>
            <a:r>
              <a:rPr lang="es-DO" sz="2000" dirty="0">
                <a:latin typeface="Constantia" pitchFamily="18" charset="0"/>
              </a:rPr>
              <a:t>Los Grupos étnicos se reflejan mucho hoy en día en el Carnaval Dominicano, donde muchas personas se dan cita algunos niños y en casos adultos disfrazados:</a:t>
            </a:r>
          </a:p>
          <a:p>
            <a:r>
              <a:rPr lang="es-DO" dirty="0">
                <a:latin typeface="Constantia" pitchFamily="18" charset="0"/>
              </a:rPr>
              <a:t/>
            </a:r>
            <a:br>
              <a:rPr lang="es-DO" dirty="0">
                <a:latin typeface="Constantia" pitchFamily="18" charset="0"/>
              </a:rPr>
            </a:br>
            <a:endParaRPr lang="es-DO" dirty="0">
              <a:latin typeface="Constantia" pitchFamily="18" charset="0"/>
            </a:endParaRPr>
          </a:p>
          <a:p>
            <a:pPr>
              <a:buFont typeface="Wingdings" pitchFamily="2" charset="2"/>
              <a:buChar char="Ø"/>
            </a:pPr>
            <a:r>
              <a:rPr lang="es-DO" sz="2000" dirty="0">
                <a:latin typeface="Constantia" pitchFamily="18" charset="0"/>
              </a:rPr>
              <a:t> De indios, imitando los antiguos habitantes de la Isla, salen con lanzas, plumas, y con todo el cuerpo pinto.</a:t>
            </a:r>
          </a:p>
          <a:p>
            <a:endParaRPr lang="es-DO" sz="2000" dirty="0">
              <a:latin typeface="Constantia" pitchFamily="18" charset="0"/>
            </a:endParaRPr>
          </a:p>
          <a:p>
            <a:endParaRPr lang="es-DO" sz="2000" dirty="0">
              <a:latin typeface="Constantia" pitchFamily="18" charset="0"/>
            </a:endParaRPr>
          </a:p>
          <a:p>
            <a:pPr>
              <a:buFont typeface="Wingdings" pitchFamily="2" charset="2"/>
              <a:buChar char="Ø"/>
            </a:pPr>
            <a:r>
              <a:rPr lang="es-DO" sz="2000" dirty="0">
                <a:latin typeface="Constantia" pitchFamily="18" charset="0"/>
              </a:rPr>
              <a:t> De Los Africanos </a:t>
            </a:r>
            <a:r>
              <a:rPr lang="es-ES" sz="2000" dirty="0">
                <a:latin typeface="Constantia" pitchFamily="18" charset="0"/>
              </a:rPr>
              <a:t>Personajes pintados de negro, </a:t>
            </a:r>
            <a:br>
              <a:rPr lang="es-ES" sz="2000" dirty="0">
                <a:latin typeface="Constantia" pitchFamily="18" charset="0"/>
              </a:rPr>
            </a:br>
            <a:r>
              <a:rPr lang="es-ES" sz="2000" dirty="0">
                <a:latin typeface="Constantia" pitchFamily="18" charset="0"/>
              </a:rPr>
              <a:t>con carbón y aceite quemado de carro, van grupos </a:t>
            </a:r>
            <a:br>
              <a:rPr lang="es-ES" sz="2000" dirty="0">
                <a:latin typeface="Constantia" pitchFamily="18" charset="0"/>
              </a:rPr>
            </a:br>
            <a:r>
              <a:rPr lang="es-ES" sz="2000" dirty="0">
                <a:latin typeface="Constantia" pitchFamily="18" charset="0"/>
              </a:rPr>
              <a:t>de hombres y mujeres, imitando a negros esclavos, </a:t>
            </a:r>
            <a:br>
              <a:rPr lang="es-ES" sz="2000" dirty="0">
                <a:latin typeface="Constantia" pitchFamily="18" charset="0"/>
              </a:rPr>
            </a:br>
            <a:r>
              <a:rPr lang="es-ES" sz="2000" dirty="0">
                <a:latin typeface="Constantia" pitchFamily="18" charset="0"/>
              </a:rPr>
              <a:t>bailando por las calles como parte del carnaval.</a:t>
            </a:r>
            <a:endParaRPr lang="es-DO" sz="2000" dirty="0">
              <a:latin typeface="Constantia" pitchFamily="18" charset="0"/>
            </a:endParaRPr>
          </a:p>
        </p:txBody>
      </p:sp>
      <p:pic>
        <p:nvPicPr>
          <p:cNvPr id="1029" name="Picture 5" descr="E:\etnicidad\Esclavos_negros.jpg"/>
          <p:cNvPicPr>
            <a:picLocks noChangeAspect="1" noChangeArrowheads="1"/>
          </p:cNvPicPr>
          <p:nvPr/>
        </p:nvPicPr>
        <p:blipFill>
          <a:blip r:embed="rId4" cstate="print"/>
          <a:srcRect/>
          <a:stretch>
            <a:fillRect/>
          </a:stretch>
        </p:blipFill>
        <p:spPr bwMode="auto">
          <a:xfrm>
            <a:off x="5857875" y="5000625"/>
            <a:ext cx="2428875" cy="17145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800" decel="100000"/>
                                        <p:tgtEl>
                                          <p:spTgt spid="2">
                                            <p:txEl>
                                              <p:pRg st="0" end="0"/>
                                            </p:txEl>
                                          </p:spTgt>
                                        </p:tgtEl>
                                      </p:cBhvr>
                                    </p:animEffect>
                                    <p:anim calcmode="lin" valueType="num">
                                      <p:cBhvr>
                                        <p:cTn id="8" dur="800" decel="100000" fill="hold"/>
                                        <p:tgtEl>
                                          <p:spTgt spid="2">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2">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2">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xEl>
                                              <p:pRg st="0" end="0"/>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85688" y="500042"/>
            <a:ext cx="8858312" cy="1754326"/>
          </a:xfrm>
          <a:prstGeom prst="rect">
            <a:avLst/>
          </a:prstGeom>
          <a:noFill/>
        </p:spPr>
        <p:txBody>
          <a:bodyPr wrap="square" rtlCol="0">
            <a:spAutoFit/>
          </a:bodyPr>
          <a:lstStyle/>
          <a:p>
            <a:pPr algn="ctr"/>
            <a:r>
              <a:rPr lang="es-ES" sz="54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mn-lt"/>
              </a:rPr>
              <a:t>Discriminación en Republica Dominicana</a:t>
            </a:r>
          </a:p>
        </p:txBody>
      </p:sp>
      <p:sp>
        <p:nvSpPr>
          <p:cNvPr id="31745" name="Rectangle 1"/>
          <p:cNvSpPr>
            <a:spLocks noChangeArrowheads="1"/>
          </p:cNvSpPr>
          <p:nvPr/>
        </p:nvSpPr>
        <p:spPr bwMode="auto">
          <a:xfrm>
            <a:off x="0" y="1846905"/>
            <a:ext cx="7000892" cy="2616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endParaRPr kumimoji="0" lang="es-ES" sz="1800" b="0" i="0" u="none" strike="noStrike" cap="none" normalizeH="0" baseline="0" dirty="0" smtClean="0">
              <a:ln>
                <a:noFill/>
              </a:ln>
              <a:solidFill>
                <a:schemeClr val="tx1"/>
              </a:solidFill>
              <a:effectLst/>
              <a:latin typeface="Arial" pitchFamily="34" charset="0"/>
            </a:endParaRPr>
          </a:p>
        </p:txBody>
      </p:sp>
      <p:sp>
        <p:nvSpPr>
          <p:cNvPr id="7" name="2 CuadroTexto"/>
          <p:cNvSpPr txBox="1">
            <a:spLocks noChangeArrowheads="1"/>
          </p:cNvSpPr>
          <p:nvPr/>
        </p:nvSpPr>
        <p:spPr bwMode="auto">
          <a:xfrm>
            <a:off x="571472" y="2357430"/>
            <a:ext cx="8072437" cy="4401205"/>
          </a:xfrm>
          <a:prstGeom prst="rect">
            <a:avLst/>
          </a:prstGeom>
          <a:noFill/>
          <a:ln w="9525">
            <a:noFill/>
            <a:miter lim="800000"/>
            <a:headEnd/>
            <a:tailEnd/>
          </a:ln>
        </p:spPr>
        <p:txBody>
          <a:bodyPr>
            <a:spAutoFit/>
          </a:bodyPr>
          <a:lstStyle/>
          <a:p>
            <a:r>
              <a:rPr lang="es-ES" sz="2000" dirty="0"/>
              <a:t>   Los dominicanos discriminamos a los haitianos, pero estudian </a:t>
            </a:r>
          </a:p>
          <a:p>
            <a:r>
              <a:rPr lang="es-ES" sz="2000" dirty="0"/>
              <a:t>en nuestras escuelas, los discriminamos y trabajan en nuestras </a:t>
            </a:r>
          </a:p>
          <a:p>
            <a:r>
              <a:rPr lang="es-ES" sz="2000" dirty="0"/>
              <a:t>empresas ocupando desde los cargos más bajos a los más importantes, </a:t>
            </a:r>
            <a:r>
              <a:rPr lang="es-ES" sz="2000" dirty="0" smtClean="0"/>
              <a:t>de </a:t>
            </a:r>
            <a:r>
              <a:rPr lang="es-ES" sz="2000" dirty="0"/>
              <a:t>hecho en el Instituto Tecnológico de las </a:t>
            </a:r>
            <a:r>
              <a:rPr lang="es-ES" sz="2000" dirty="0" smtClean="0"/>
              <a:t>Américas </a:t>
            </a:r>
            <a:r>
              <a:rPr lang="es-ES" sz="2000" dirty="0"/>
              <a:t>(ITLA), una de las instituciones educativas más prestigiosas e importantes de la </a:t>
            </a:r>
            <a:r>
              <a:rPr lang="es-ES" sz="2000" dirty="0" smtClean="0"/>
              <a:t>Republica Dominicana</a:t>
            </a:r>
            <a:r>
              <a:rPr lang="es-ES" sz="2000" dirty="0"/>
              <a:t>, una gran parte de los profesores son de nacionalidad haitiana, también en otras universidades como UNAPEC e INTEC</a:t>
            </a:r>
            <a:r>
              <a:rPr lang="es-ES" sz="2000" dirty="0" smtClean="0"/>
              <a:t>. </a:t>
            </a:r>
            <a:r>
              <a:rPr lang="es-ES" sz="2000" dirty="0"/>
              <a:t> </a:t>
            </a:r>
            <a:endParaRPr lang="es-ES" sz="2000" dirty="0" smtClean="0"/>
          </a:p>
          <a:p>
            <a:endParaRPr lang="es-ES" sz="2000" dirty="0" smtClean="0"/>
          </a:p>
          <a:p>
            <a:r>
              <a:rPr lang="es-ES" sz="2000" dirty="0" smtClean="0"/>
              <a:t>Los </a:t>
            </a:r>
            <a:r>
              <a:rPr lang="es-ES" sz="2000" dirty="0"/>
              <a:t>haitianos que se encuentran de forma legal en nuestro país reciben el mismo trato que un dominicano, pero no se puede pedir que a un ilegal se le trate de la misma forma que a alguien que hizo lo correcto y espero a poder entrar al país de forma legal, eso seria injusto. </a:t>
            </a:r>
            <a:endParaRPr lang="es-ES" sz="2000" dirty="0" smtClean="0"/>
          </a:p>
        </p:txBody>
      </p:sp>
      <p:sp>
        <p:nvSpPr>
          <p:cNvPr id="8" name="7 Rectángulo"/>
          <p:cNvSpPr/>
          <p:nvPr/>
        </p:nvSpPr>
        <p:spPr>
          <a:xfrm>
            <a:off x="642910" y="2179796"/>
            <a:ext cx="7643866" cy="4678204"/>
          </a:xfrm>
          <a:prstGeom prst="rect">
            <a:avLst/>
          </a:prstGeom>
        </p:spPr>
        <p:txBody>
          <a:bodyPr wrap="square">
            <a:spAutoFit/>
          </a:bodyPr>
          <a:lstStyle/>
          <a:p>
            <a:r>
              <a:rPr lang="es-ES" sz="2000" dirty="0" smtClean="0"/>
              <a:t> En dominicana  le damos a los haitianos el trato que se le puede dar a los habitantes de un país que nos esclavizó y violo todos nuestros derechos como seres humanos.</a:t>
            </a:r>
          </a:p>
          <a:p>
            <a:r>
              <a:rPr lang="es-ES" sz="2000" dirty="0" smtClean="0"/>
              <a:t>  </a:t>
            </a:r>
            <a:br>
              <a:rPr lang="es-ES" sz="2000" dirty="0" smtClean="0"/>
            </a:br>
            <a:r>
              <a:rPr lang="es-ES" sz="2000" dirty="0" smtClean="0"/>
              <a:t>Lo que sí se debe hacer es que no se explote a los haitianos que trabajan en la RD; eso sí. </a:t>
            </a:r>
          </a:p>
          <a:p>
            <a:r>
              <a:rPr lang="es-ES" sz="2000" dirty="0" smtClean="0"/>
              <a:t>  </a:t>
            </a:r>
          </a:p>
          <a:p>
            <a:r>
              <a:rPr lang="es-ES" sz="2000" dirty="0" smtClean="0"/>
              <a:t>Lo único que se puede decir a favor de las personas que  denuncia esa discriminación y ese racismo es que nosotros no nos vamos a hacernos los siego y a decir que no existen en su totalidad, claro que hay personas que por razones que no conocemos discriminan a los haitianos  pero cuando se hable de nuestro país se debe hablar en base a la mayoría y aquí la mayoría trata  a los haitianos igual que a los dominicanos.</a:t>
            </a:r>
          </a:p>
          <a:p>
            <a:r>
              <a:rPr lang="es-ES" dirty="0" smtClean="0"/>
              <a:t> </a:t>
            </a:r>
            <a:endParaRPr lang="es-E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slide(fromBottom)">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4" presetClass="exit" presetSubtype="10" fill="hold" grpId="1" nodeType="clickEffect">
                                  <p:stCondLst>
                                    <p:cond delay="0"/>
                                  </p:stCondLst>
                                  <p:childTnLst>
                                    <p:animEffect transition="out" filter="randombar(horizontal)">
                                      <p:cBhvr>
                                        <p:cTn id="18" dur="500"/>
                                        <p:tgtEl>
                                          <p:spTgt spid="7"/>
                                        </p:tgtEl>
                                      </p:cBhvr>
                                    </p:animEffect>
                                    <p:set>
                                      <p:cBhvr>
                                        <p:cTn id="19" dur="1" fill="hold">
                                          <p:stCondLst>
                                            <p:cond delay="499"/>
                                          </p:stCondLst>
                                        </p:cTn>
                                        <p:tgtEl>
                                          <p:spTgt spid="7"/>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20" presetClass="entr" presetSubtype="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edge">
                                      <p:cBhvr>
                                        <p:cTn id="24" dur="20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6" presetClass="exit" presetSubtype="16" fill="hold" grpId="1" nodeType="clickEffect">
                                  <p:stCondLst>
                                    <p:cond delay="0"/>
                                  </p:stCondLst>
                                  <p:childTnLst>
                                    <p:animEffect transition="out" filter="circle(in)">
                                      <p:cBhvr>
                                        <p:cTn id="28" dur="2000"/>
                                        <p:tgtEl>
                                          <p:spTgt spid="8"/>
                                        </p:tgtEl>
                                      </p:cBhvr>
                                    </p:animEffect>
                                    <p:set>
                                      <p:cBhvr>
                                        <p:cTn id="29" dur="1" fill="hold">
                                          <p:stCondLst>
                                            <p:cond delay="19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8" grpId="0"/>
      <p:bldP spid="8"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428860" y="785794"/>
            <a:ext cx="4147290" cy="923330"/>
          </a:xfrm>
          <a:prstGeom prst="rect">
            <a:avLst/>
          </a:prstGeom>
          <a:noFill/>
        </p:spPr>
        <p:txBody>
          <a:bodyPr wrap="none">
            <a:spAutoFit/>
          </a:bodyPr>
          <a:lstStyle/>
          <a:p>
            <a:pPr algn="ctr" fontAlgn="auto">
              <a:spcBef>
                <a:spcPts val="0"/>
              </a:spcBef>
              <a:spcAft>
                <a:spcPts val="0"/>
              </a:spcAft>
              <a:defRPr/>
            </a:pPr>
            <a:r>
              <a:rPr lang="es-ES" sz="54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mn-lt"/>
              </a:rPr>
              <a:t>Conclución </a:t>
            </a:r>
          </a:p>
        </p:txBody>
      </p:sp>
      <p:sp>
        <p:nvSpPr>
          <p:cNvPr id="3" name="2 CuadroTexto"/>
          <p:cNvSpPr txBox="1"/>
          <p:nvPr/>
        </p:nvSpPr>
        <p:spPr>
          <a:xfrm>
            <a:off x="500034" y="1857364"/>
            <a:ext cx="8143875" cy="5262979"/>
          </a:xfrm>
          <a:prstGeom prst="rect">
            <a:avLst/>
          </a:prstGeom>
          <a:noFill/>
        </p:spPr>
        <p:txBody>
          <a:bodyPr>
            <a:spAutoFit/>
          </a:bodyPr>
          <a:lstStyle/>
          <a:p>
            <a:pPr fontAlgn="auto">
              <a:spcBef>
                <a:spcPts val="0"/>
              </a:spcBef>
              <a:spcAft>
                <a:spcPts val="0"/>
              </a:spcAft>
              <a:defRPr/>
            </a:pPr>
            <a:r>
              <a:rPr lang="es-DO" sz="2800" dirty="0">
                <a:solidFill>
                  <a:schemeClr val="tx2">
                    <a:lumMod val="60000"/>
                    <a:lumOff val="40000"/>
                  </a:schemeClr>
                </a:solidFill>
                <a:latin typeface="+mn-lt"/>
              </a:rPr>
              <a:t>Esta exposicion es una muestra de como culturas influyeron en la creacion de los grupos etnicos dominicanos a travès de los años remontandonos</a:t>
            </a:r>
            <a:br>
              <a:rPr lang="es-DO" sz="2800" dirty="0">
                <a:solidFill>
                  <a:schemeClr val="tx2">
                    <a:lumMod val="60000"/>
                    <a:lumOff val="40000"/>
                  </a:schemeClr>
                </a:solidFill>
                <a:latin typeface="+mn-lt"/>
              </a:rPr>
            </a:br>
            <a:r>
              <a:rPr lang="es-DO" sz="2800" dirty="0">
                <a:solidFill>
                  <a:schemeClr val="tx2">
                    <a:lumMod val="60000"/>
                    <a:lumOff val="40000"/>
                  </a:schemeClr>
                </a:solidFill>
                <a:latin typeface="+mn-lt"/>
              </a:rPr>
              <a:t>desde los inicios del descubrimiento de la Isla de Santo Domingo hasta hoy en </a:t>
            </a:r>
            <a:r>
              <a:rPr lang="es-DO" sz="2800" dirty="0" smtClean="0">
                <a:solidFill>
                  <a:schemeClr val="tx2">
                    <a:lumMod val="60000"/>
                    <a:lumOff val="40000"/>
                  </a:schemeClr>
                </a:solidFill>
                <a:latin typeface="+mn-lt"/>
              </a:rPr>
              <a:t>día.</a:t>
            </a:r>
            <a:endParaRPr lang="es-ES" sz="2800" dirty="0" smtClean="0">
              <a:solidFill>
                <a:schemeClr val="tx2">
                  <a:lumMod val="60000"/>
                  <a:lumOff val="40000"/>
                </a:schemeClr>
              </a:solidFill>
              <a:latin typeface="+mn-lt"/>
            </a:endParaRPr>
          </a:p>
          <a:p>
            <a:pPr fontAlgn="auto">
              <a:spcBef>
                <a:spcPts val="0"/>
              </a:spcBef>
              <a:spcAft>
                <a:spcPts val="0"/>
              </a:spcAft>
              <a:defRPr/>
            </a:pPr>
            <a:endParaRPr lang="es-ES" sz="2800" dirty="0">
              <a:solidFill>
                <a:schemeClr val="tx2">
                  <a:lumMod val="60000"/>
                  <a:lumOff val="40000"/>
                </a:schemeClr>
              </a:solidFill>
              <a:latin typeface="+mn-lt"/>
            </a:endParaRPr>
          </a:p>
          <a:p>
            <a:pPr fontAlgn="auto">
              <a:spcBef>
                <a:spcPts val="0"/>
              </a:spcBef>
              <a:spcAft>
                <a:spcPts val="0"/>
              </a:spcAft>
              <a:defRPr/>
            </a:pPr>
            <a:r>
              <a:rPr lang="es-ES" sz="2800" dirty="0" smtClean="0">
                <a:solidFill>
                  <a:schemeClr val="tx2">
                    <a:lumMod val="60000"/>
                    <a:lumOff val="40000"/>
                  </a:schemeClr>
                </a:solidFill>
                <a:latin typeface="+mn-lt"/>
              </a:rPr>
              <a:t>En cuanto a la discriminación en la Rep. Dom. es un problema que hay que erradicar, ya que muchos de los discriminados trabajan en nuestros negocios, construyen nuestras casas, cultivan en nuestras tierras, entre muchas otras labores.</a:t>
            </a:r>
          </a:p>
          <a:p>
            <a:pPr fontAlgn="auto">
              <a:spcBef>
                <a:spcPts val="0"/>
              </a:spcBef>
              <a:spcAft>
                <a:spcPts val="0"/>
              </a:spcAft>
              <a:defRPr/>
            </a:pPr>
            <a:endParaRPr lang="es-ES" sz="2800" dirty="0">
              <a:solidFill>
                <a:schemeClr val="tx2">
                  <a:lumMod val="60000"/>
                  <a:lumOff val="40000"/>
                </a:schemeClr>
              </a:solidFill>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800" decel="100000"/>
                                        <p:tgtEl>
                                          <p:spTgt spid="2">
                                            <p:txEl>
                                              <p:pRg st="0" end="0"/>
                                            </p:txEl>
                                          </p:spTgt>
                                        </p:tgtEl>
                                      </p:cBhvr>
                                    </p:animEffect>
                                    <p:anim calcmode="lin" valueType="num">
                                      <p:cBhvr>
                                        <p:cTn id="8" dur="800" decel="100000" fill="hold"/>
                                        <p:tgtEl>
                                          <p:spTgt spid="2">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2">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2">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xEl>
                                              <p:pRg st="0" end="0"/>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rot="537380">
            <a:off x="915895" y="1954001"/>
            <a:ext cx="7772400" cy="1362456"/>
          </a:xfrm>
        </p:spPr>
        <p:txBody>
          <a:bodyPr>
            <a:normAutofit fontScale="90000"/>
          </a:bodyPr>
          <a:lstStyle/>
          <a:p>
            <a:pPr algn="ctr" eaLnBrk="1" fontAlgn="auto" hangingPunct="1">
              <a:spcAft>
                <a:spcPts val="0"/>
              </a:spcAft>
              <a:defRPr/>
            </a:pPr>
            <a:r>
              <a:rPr lang="es-DO" smtClean="0">
                <a:ln w="635">
                  <a:solidFill>
                    <a:schemeClr val="bg1"/>
                  </a:solidFill>
                </a:ln>
                <a:solidFill>
                  <a:schemeClr val="bg2">
                    <a:lumMod val="60000"/>
                    <a:lumOff val="40000"/>
                  </a:schemeClr>
                </a:solidFill>
              </a:rPr>
              <a:t>Lic. Francisco del </a:t>
            </a:r>
            <a:r>
              <a:rPr lang="es-DO" smtClean="0">
                <a:ln w="635">
                  <a:solidFill>
                    <a:schemeClr val="bg1"/>
                  </a:solidFill>
                </a:ln>
                <a:solidFill>
                  <a:schemeClr val="bg2">
                    <a:lumMod val="60000"/>
                    <a:lumOff val="40000"/>
                  </a:schemeClr>
                </a:solidFill>
                <a:effectLst>
                  <a:outerShdw blurRad="38100" dist="25400" dir="5400000" algn="tl" rotWithShape="0">
                    <a:srgbClr val="000000">
                      <a:alpha val="43000"/>
                    </a:srgbClr>
                  </a:outerShdw>
                  <a:reflection blurRad="6350" stA="55000" endA="50" endPos="85000" dist="60007" dir="5400000" sy="-100000" algn="bl" rotWithShape="0"/>
                </a:effectLst>
              </a:rPr>
              <a:t>Rosario Sànchez</a:t>
            </a:r>
            <a:endParaRPr lang="es-ES">
              <a:ln w="635">
                <a:solidFill>
                  <a:schemeClr val="bg1"/>
                </a:solidFill>
              </a:ln>
              <a:solidFill>
                <a:schemeClr val="bg2">
                  <a:lumMod val="60000"/>
                  <a:lumOff val="40000"/>
                </a:schemeClr>
              </a:solidFill>
              <a:effectLst>
                <a:outerShdw blurRad="38100" dist="25400" dir="5400000" algn="tl" rotWithShape="0">
                  <a:srgbClr val="000000">
                    <a:alpha val="43000"/>
                  </a:srgbClr>
                </a:outerShdw>
                <a:reflection blurRad="6350" stA="55000" endA="50" endPos="85000" dist="60007" dir="5400000" sy="-100000" algn="bl" rotWithShape="0"/>
              </a:effectLst>
            </a:endParaRPr>
          </a:p>
        </p:txBody>
      </p:sp>
      <p:sp>
        <p:nvSpPr>
          <p:cNvPr id="4" name="3 Marcador de texto"/>
          <p:cNvSpPr>
            <a:spLocks noGrp="1"/>
          </p:cNvSpPr>
          <p:nvPr>
            <p:ph type="body" idx="1"/>
          </p:nvPr>
        </p:nvSpPr>
        <p:spPr>
          <a:xfrm>
            <a:off x="2357422" y="5429264"/>
            <a:ext cx="4786346" cy="714380"/>
          </a:xfrm>
        </p:spPr>
        <p:txBody>
          <a:bodyPr>
            <a:noAutofit/>
          </a:bodyPr>
          <a:lstStyle/>
          <a:p>
            <a:pPr eaLnBrk="1" fontAlgn="auto" hangingPunct="1">
              <a:spcAft>
                <a:spcPts val="0"/>
              </a:spcAft>
              <a:buClr>
                <a:schemeClr val="accent3"/>
              </a:buClr>
              <a:buFont typeface="Wingdings 2"/>
              <a:buNone/>
              <a:defRPr/>
            </a:pPr>
            <a:r>
              <a:rPr lang="es-DO" sz="3600" b="1" dirty="0" smtClean="0">
                <a:ln w="17780" cmpd="sng">
                  <a:solidFill>
                    <a:schemeClr val="bg2">
                      <a:lumMod val="60000"/>
                      <a:lumOff val="40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38100" dist="38100" dir="2700000" algn="tl">
                    <a:srgbClr val="000000">
                      <a:alpha val="43137"/>
                    </a:srgbClr>
                  </a:outerShdw>
                </a:effectLst>
              </a:rPr>
              <a:t>Licda. Alba Castillo</a:t>
            </a:r>
            <a:endParaRPr lang="es-ES" sz="3600" b="1" dirty="0" smtClean="0">
              <a:ln w="17780" cmpd="sng">
                <a:solidFill>
                  <a:schemeClr val="bg2">
                    <a:lumMod val="60000"/>
                    <a:lumOff val="40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38100" dist="38100" dir="2700000" algn="tl">
                  <a:srgbClr val="000000">
                    <a:alpha val="43137"/>
                  </a:srgbClr>
                </a:outerShdw>
              </a:effectLst>
            </a:endParaRPr>
          </a:p>
        </p:txBody>
      </p:sp>
      <p:sp>
        <p:nvSpPr>
          <p:cNvPr id="5" name="4 Rectángulo"/>
          <p:cNvSpPr/>
          <p:nvPr/>
        </p:nvSpPr>
        <p:spPr>
          <a:xfrm>
            <a:off x="209550" y="2967038"/>
            <a:ext cx="184150" cy="923925"/>
          </a:xfrm>
          <a:prstGeom prst="rect">
            <a:avLst/>
          </a:prstGeom>
          <a:noFill/>
        </p:spPr>
        <p:txBody>
          <a:bodyPr wrap="none">
            <a:spAutoFit/>
          </a:bodyPr>
          <a:lstStyle/>
          <a:p>
            <a:pPr algn="ctr" fontAlgn="auto">
              <a:spcBef>
                <a:spcPts val="0"/>
              </a:spcBef>
              <a:spcAft>
                <a:spcPts val="0"/>
              </a:spcAft>
              <a:defRPr/>
            </a:pPr>
            <a:endParaRPr lang="es-E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n-lt"/>
            </a:endParaRPr>
          </a:p>
        </p:txBody>
      </p:sp>
      <p:sp>
        <p:nvSpPr>
          <p:cNvPr id="6" name="5 Rectángulo"/>
          <p:cNvSpPr/>
          <p:nvPr/>
        </p:nvSpPr>
        <p:spPr>
          <a:xfrm>
            <a:off x="3143240" y="3929066"/>
            <a:ext cx="2857520" cy="1446550"/>
          </a:xfrm>
          <a:prstGeom prst="rect">
            <a:avLst/>
          </a:prstGeom>
          <a:noFill/>
        </p:spPr>
        <p:txBody>
          <a:bodyPr>
            <a:spAutoFit/>
          </a:bodyPr>
          <a:lstStyle/>
          <a:p>
            <a:pPr algn="ctr" fontAlgn="auto">
              <a:spcBef>
                <a:spcPts val="0"/>
              </a:spcBef>
              <a:spcAft>
                <a:spcPts val="0"/>
              </a:spcAft>
              <a:defRPr/>
            </a:pPr>
            <a:r>
              <a:rPr lang="es-DO" sz="4400" b="1" dirty="0">
                <a:ln w="17780" cmpd="sng">
                  <a:solidFill>
                    <a:schemeClr val="bg2">
                      <a:lumMod val="60000"/>
                      <a:lumOff val="40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rPr>
              <a:t>4to C. </a:t>
            </a:r>
            <a:br>
              <a:rPr lang="es-DO" sz="4400" b="1" dirty="0">
                <a:ln w="17780" cmpd="sng">
                  <a:solidFill>
                    <a:schemeClr val="bg2">
                      <a:lumMod val="60000"/>
                      <a:lumOff val="40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rPr>
            </a:br>
            <a:r>
              <a:rPr lang="es-DO" sz="4400" b="1" dirty="0">
                <a:ln w="17780" cmpd="sng">
                  <a:solidFill>
                    <a:schemeClr val="bg2">
                      <a:lumMod val="60000"/>
                      <a:lumOff val="40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rPr>
              <a:t>Mat.</a:t>
            </a:r>
            <a:endParaRPr lang="es-ES" sz="4400" b="1" dirty="0">
              <a:ln w="17780" cmpd="sng">
                <a:solidFill>
                  <a:schemeClr val="bg2">
                    <a:lumMod val="60000"/>
                    <a:lumOff val="40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endParaRPr>
          </a:p>
        </p:txBody>
      </p:sp>
      <p:sp>
        <p:nvSpPr>
          <p:cNvPr id="7" name="6 Rectángulo"/>
          <p:cNvSpPr/>
          <p:nvPr/>
        </p:nvSpPr>
        <p:spPr>
          <a:xfrm>
            <a:off x="3214678" y="3929066"/>
            <a:ext cx="2991525" cy="769441"/>
          </a:xfrm>
          <a:prstGeom prst="rect">
            <a:avLst/>
          </a:prstGeom>
        </p:spPr>
        <p:txBody>
          <a:bodyPr wrap="none">
            <a:spAutoFit/>
          </a:bodyPr>
          <a:lstStyle/>
          <a:p>
            <a:pPr fontAlgn="auto">
              <a:spcBef>
                <a:spcPts val="0"/>
              </a:spcBef>
              <a:spcAft>
                <a:spcPts val="0"/>
              </a:spcAft>
              <a:defRPr/>
            </a:pPr>
            <a:r>
              <a:rPr lang="es-DO" sz="4400" b="1" dirty="0">
                <a:ln w="17780" cmpd="sng">
                  <a:solidFill>
                    <a:schemeClr val="bg2">
                      <a:lumMod val="60000"/>
                      <a:lumOff val="40000"/>
                    </a:schemeClr>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rPr>
              <a:t>Presentan</a:t>
            </a:r>
            <a:endParaRPr lang="es-ES" dirty="0">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30" presetClass="entr" presetSubtype="0" fill="hold" nodeType="after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Effect transition="in" filter="fade">
                                      <p:cBhvr>
                                        <p:cTn id="14" dur="800" decel="100000"/>
                                        <p:tgtEl>
                                          <p:spTgt spid="6">
                                            <p:txEl>
                                              <p:pRg st="0" end="0"/>
                                            </p:txEl>
                                          </p:spTgt>
                                        </p:tgtEl>
                                      </p:cBhvr>
                                    </p:animEffect>
                                    <p:anim calcmode="lin" valueType="num">
                                      <p:cBhvr>
                                        <p:cTn id="15" dur="800" decel="100000" fill="hold"/>
                                        <p:tgtEl>
                                          <p:spTgt spid="6">
                                            <p:txEl>
                                              <p:pRg st="0" end="0"/>
                                            </p:txEl>
                                          </p:spTgt>
                                        </p:tgtEl>
                                        <p:attrNameLst>
                                          <p:attrName>style.rotation</p:attrName>
                                        </p:attrNameLst>
                                      </p:cBhvr>
                                      <p:tavLst>
                                        <p:tav tm="0">
                                          <p:val>
                                            <p:fltVal val="-90"/>
                                          </p:val>
                                        </p:tav>
                                        <p:tav tm="100000">
                                          <p:val>
                                            <p:fltVal val="0"/>
                                          </p:val>
                                        </p:tav>
                                      </p:tavLst>
                                    </p:anim>
                                    <p:anim calcmode="lin" valueType="num">
                                      <p:cBhvr>
                                        <p:cTn id="16" dur="800" decel="100000" fill="hold"/>
                                        <p:tgtEl>
                                          <p:spTgt spid="6">
                                            <p:txEl>
                                              <p:pRg st="0" end="0"/>
                                            </p:txEl>
                                          </p:spTgt>
                                        </p:tgtEl>
                                        <p:attrNameLst>
                                          <p:attrName>ppt_x</p:attrName>
                                        </p:attrNameLst>
                                      </p:cBhvr>
                                      <p:tavLst>
                                        <p:tav tm="0">
                                          <p:val>
                                            <p:strVal val="#ppt_x+0.4"/>
                                          </p:val>
                                        </p:tav>
                                        <p:tav tm="100000">
                                          <p:val>
                                            <p:strVal val="#ppt_x-0.05"/>
                                          </p:val>
                                        </p:tav>
                                      </p:tavLst>
                                    </p:anim>
                                    <p:anim calcmode="lin" valueType="num">
                                      <p:cBhvr>
                                        <p:cTn id="17" dur="800" decel="100000" fill="hold"/>
                                        <p:tgtEl>
                                          <p:spTgt spid="6">
                                            <p:txEl>
                                              <p:pRg st="0" end="0"/>
                                            </p:txEl>
                                          </p:spTgt>
                                        </p:tgtEl>
                                        <p:attrNameLst>
                                          <p:attrName>ppt_y</p:attrName>
                                        </p:attrNameLst>
                                      </p:cBhvr>
                                      <p:tavLst>
                                        <p:tav tm="0">
                                          <p:val>
                                            <p:strVal val="#ppt_y-0.4"/>
                                          </p:val>
                                        </p:tav>
                                        <p:tav tm="100000">
                                          <p:val>
                                            <p:strVal val="#ppt_y+0.1"/>
                                          </p:val>
                                        </p:tav>
                                      </p:tavLst>
                                    </p:anim>
                                    <p:anim calcmode="lin" valueType="num">
                                      <p:cBhvr>
                                        <p:cTn id="18" dur="200" accel="100000" fill="hold">
                                          <p:stCondLst>
                                            <p:cond delay="800"/>
                                          </p:stCondLst>
                                        </p:cTn>
                                        <p:tgtEl>
                                          <p:spTgt spid="6">
                                            <p:txEl>
                                              <p:pRg st="0" end="0"/>
                                            </p:txEl>
                                          </p:spTgt>
                                        </p:tgtEl>
                                        <p:attrNameLst>
                                          <p:attrName>ppt_x</p:attrName>
                                        </p:attrNameLst>
                                      </p:cBhvr>
                                      <p:tavLst>
                                        <p:tav tm="0">
                                          <p:val>
                                            <p:strVal val="#ppt_x-0.05"/>
                                          </p:val>
                                        </p:tav>
                                        <p:tav tm="100000">
                                          <p:val>
                                            <p:strVal val="#ppt_x"/>
                                          </p:val>
                                        </p:tav>
                                      </p:tavLst>
                                    </p:anim>
                                    <p:anim calcmode="lin" valueType="num">
                                      <p:cBhvr>
                                        <p:cTn id="19" dur="200" accel="100000" fill="hold">
                                          <p:stCondLst>
                                            <p:cond delay="800"/>
                                          </p:stCondLst>
                                        </p:cTn>
                                        <p:tgtEl>
                                          <p:spTgt spid="6">
                                            <p:txEl>
                                              <p:pRg st="0" end="0"/>
                                            </p:txEl>
                                          </p:spTgt>
                                        </p:tgtEl>
                                        <p:attrNameLst>
                                          <p:attrName>ppt_y</p:attrName>
                                        </p:attrNameLst>
                                      </p:cBhvr>
                                      <p:tavLst>
                                        <p:tav tm="0">
                                          <p:val>
                                            <p:strVal val="#ppt_y+0.1"/>
                                          </p:val>
                                        </p:tav>
                                        <p:tav tm="100000">
                                          <p:val>
                                            <p:strVal val="#ppt_y"/>
                                          </p:val>
                                        </p:tav>
                                      </p:tavLst>
                                    </p:anim>
                                  </p:childTnLst>
                                </p:cTn>
                              </p:par>
                            </p:childTnLst>
                          </p:cTn>
                        </p:par>
                        <p:par>
                          <p:cTn id="20" fill="hold">
                            <p:stCondLst>
                              <p:cond delay="3000"/>
                            </p:stCondLst>
                            <p:childTnLst>
                              <p:par>
                                <p:cTn id="21" presetID="2" presetClass="entr" presetSubtype="4" fill="hold" nodeType="afterEffect">
                                  <p:stCondLst>
                                    <p:cond delay="0"/>
                                  </p:stCondLst>
                                  <p:childTnLst>
                                    <p:set>
                                      <p:cBhvr>
                                        <p:cTn id="22" dur="1" fill="hold">
                                          <p:stCondLst>
                                            <p:cond delay="0"/>
                                          </p:stCondLst>
                                        </p:cTn>
                                        <p:tgtEl>
                                          <p:spTgt spid="4">
                                            <p:txEl>
                                              <p:pRg st="0" end="0"/>
                                            </p:txEl>
                                          </p:spTgt>
                                        </p:tgtEl>
                                        <p:attrNameLst>
                                          <p:attrName>style.visibility</p:attrName>
                                        </p:attrNameLst>
                                      </p:cBhvr>
                                      <p:to>
                                        <p:strVal val="visible"/>
                                      </p:to>
                                    </p:set>
                                    <p:anim calcmode="lin" valueType="num">
                                      <p:cBhvr additive="base">
                                        <p:cTn id="23"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4" dur="10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par>
                          <p:cTn id="25" fill="hold">
                            <p:stCondLst>
                              <p:cond delay="4000"/>
                            </p:stCondLst>
                            <p:childTnLst>
                              <p:par>
                                <p:cTn id="26" presetID="8" presetClass="exit" presetSubtype="16" fill="hold" nodeType="afterEffect">
                                  <p:stCondLst>
                                    <p:cond delay="0"/>
                                  </p:stCondLst>
                                  <p:childTnLst>
                                    <p:animEffect transition="out" filter="diamond(in)">
                                      <p:cBhvr>
                                        <p:cTn id="27" dur="2000"/>
                                        <p:tgtEl>
                                          <p:spTgt spid="4">
                                            <p:txEl>
                                              <p:pRg st="0" end="0"/>
                                            </p:txEl>
                                          </p:spTgt>
                                        </p:tgtEl>
                                      </p:cBhvr>
                                    </p:animEffect>
                                    <p:set>
                                      <p:cBhvr>
                                        <p:cTn id="28" dur="1" fill="hold">
                                          <p:stCondLst>
                                            <p:cond delay="1999"/>
                                          </p:stCondLst>
                                        </p:cTn>
                                        <p:tgtEl>
                                          <p:spTgt spid="4">
                                            <p:txEl>
                                              <p:pRg st="0" end="0"/>
                                            </p:txEl>
                                          </p:spTgt>
                                        </p:tgtEl>
                                        <p:attrNameLst>
                                          <p:attrName>style.visibility</p:attrName>
                                        </p:attrNameLst>
                                      </p:cBhvr>
                                      <p:to>
                                        <p:strVal val="hidden"/>
                                      </p:to>
                                    </p:set>
                                  </p:childTnLst>
                                </p:cTn>
                              </p:par>
                              <p:par>
                                <p:cTn id="29" presetID="7" presetClass="exit" presetSubtype="4" fill="hold" nodeType="withEffect">
                                  <p:stCondLst>
                                    <p:cond delay="0"/>
                                  </p:stCondLst>
                                  <p:childTnLst>
                                    <p:anim calcmode="lin" valueType="num">
                                      <p:cBhvr additive="base">
                                        <p:cTn id="30" dur="2000"/>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1" dur="2000"/>
                                        <p:tgtEl>
                                          <p:spTgt spid="6">
                                            <p:txEl>
                                              <p:pRg st="0" end="0"/>
                                            </p:txEl>
                                          </p:spTgt>
                                        </p:tgtEl>
                                        <p:attrNameLst>
                                          <p:attrName>ppt_y</p:attrName>
                                        </p:attrNameLst>
                                      </p:cBhvr>
                                      <p:tavLst>
                                        <p:tav tm="0">
                                          <p:val>
                                            <p:strVal val="ppt_y"/>
                                          </p:val>
                                        </p:tav>
                                        <p:tav tm="100000">
                                          <p:val>
                                            <p:strVal val="1+ppt_h/2"/>
                                          </p:val>
                                        </p:tav>
                                      </p:tavLst>
                                    </p:anim>
                                    <p:set>
                                      <p:cBhvr>
                                        <p:cTn id="32" dur="1" fill="hold">
                                          <p:stCondLst>
                                            <p:cond delay="1999"/>
                                          </p:stCondLst>
                                        </p:cTn>
                                        <p:tgtEl>
                                          <p:spTgt spid="6">
                                            <p:txEl>
                                              <p:pRg st="0" end="0"/>
                                            </p:txEl>
                                          </p:spTgt>
                                        </p:tgtEl>
                                        <p:attrNameLst>
                                          <p:attrName>style.visibility</p:attrName>
                                        </p:attrNameLst>
                                      </p:cBhvr>
                                      <p:to>
                                        <p:strVal val="hidden"/>
                                      </p:to>
                                    </p:set>
                                  </p:childTnLst>
                                </p:cTn>
                              </p:par>
                            </p:childTnLst>
                          </p:cTn>
                        </p:par>
                        <p:par>
                          <p:cTn id="33" fill="hold">
                            <p:stCondLst>
                              <p:cond delay="6000"/>
                            </p:stCondLst>
                            <p:childTnLst>
                              <p:par>
                                <p:cTn id="34" presetID="48" presetClass="entr" presetSubtype="0" accel="50000" fill="hold" nodeType="afterEffect">
                                  <p:stCondLst>
                                    <p:cond delay="0"/>
                                  </p:stCondLst>
                                  <p:childTnLst>
                                    <p:set>
                                      <p:cBhvr>
                                        <p:cTn id="35" dur="1" fill="hold">
                                          <p:stCondLst>
                                            <p:cond delay="0"/>
                                          </p:stCondLst>
                                        </p:cTn>
                                        <p:tgtEl>
                                          <p:spTgt spid="7">
                                            <p:txEl>
                                              <p:pRg st="0" end="0"/>
                                            </p:txEl>
                                          </p:spTgt>
                                        </p:tgtEl>
                                        <p:attrNameLst>
                                          <p:attrName>style.visibility</p:attrName>
                                        </p:attrNameLst>
                                      </p:cBhvr>
                                      <p:to>
                                        <p:strVal val="visible"/>
                                      </p:to>
                                    </p:set>
                                    <p:anim calcmode="lin" valueType="num">
                                      <p:cBhvr>
                                        <p:cTn id="36" dur="1000" fill="hold"/>
                                        <p:tgtEl>
                                          <p:spTgt spid="7">
                                            <p:txEl>
                                              <p:pRg st="0" end="0"/>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7" dur="1000" fill="hold"/>
                                        <p:tgtEl>
                                          <p:spTgt spid="7">
                                            <p:txEl>
                                              <p:pRg st="0" end="0"/>
                                            </p:txEl>
                                          </p:spTgt>
                                        </p:tgtEl>
                                        <p:attrNameLst>
                                          <p:attrName>ppt_x</p:attrName>
                                        </p:attrNameLst>
                                      </p:cBhvr>
                                      <p:tavLst>
                                        <p:tav tm="0">
                                          <p:val>
                                            <p:fltVal val="-1"/>
                                          </p:val>
                                        </p:tav>
                                        <p:tav tm="50000">
                                          <p:val>
                                            <p:fltVal val="0.95"/>
                                          </p:val>
                                        </p:tav>
                                        <p:tav tm="100000">
                                          <p:val>
                                            <p:strVal val="#ppt_x"/>
                                          </p:val>
                                        </p:tav>
                                      </p:tavLst>
                                    </p:anim>
                                    <p:anim calcmode="lin" valueType="num">
                                      <p:cBhvr>
                                        <p:cTn id="38" dur="1000" fill="hold"/>
                                        <p:tgtEl>
                                          <p:spTgt spid="7">
                                            <p:txEl>
                                              <p:pRg st="0" end="0"/>
                                            </p:txEl>
                                          </p:spTgt>
                                        </p:tgtEl>
                                        <p:attrNameLst>
                                          <p:attrName>ppt_y</p:attrName>
                                        </p:attrNameLst>
                                      </p:cBhvr>
                                      <p:tavLst>
                                        <p:tav tm="0">
                                          <p:val>
                                            <p:strVal val="#ppt_y"/>
                                          </p:val>
                                        </p:tav>
                                        <p:tav tm="100000">
                                          <p:val>
                                            <p:strVal val="#ppt_y"/>
                                          </p:val>
                                        </p:tav>
                                      </p:tavLst>
                                    </p:anim>
                                    <p:animEffect transition="in" filter="fade">
                                      <p:cBhvr>
                                        <p:cTn id="39" dur="10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857356" y="857232"/>
            <a:ext cx="5339924" cy="923330"/>
          </a:xfrm>
          <a:prstGeom prst="rect">
            <a:avLst/>
          </a:prstGeom>
          <a:noFill/>
        </p:spPr>
        <p:txBody>
          <a:bodyPr wrap="none">
            <a:spAutoFit/>
          </a:bodyPr>
          <a:lstStyle/>
          <a:p>
            <a:pPr algn="ctr" fontAlgn="auto">
              <a:spcBef>
                <a:spcPts val="0"/>
              </a:spcBef>
              <a:spcAft>
                <a:spcPts val="0"/>
              </a:spcAft>
              <a:defRPr/>
            </a:pPr>
            <a:r>
              <a:rPr lang="es-ES" sz="54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mn-lt"/>
              </a:rPr>
              <a:t>Grupos Ètnicos</a:t>
            </a:r>
          </a:p>
        </p:txBody>
      </p:sp>
      <p:sp>
        <p:nvSpPr>
          <p:cNvPr id="3" name="2 Rectángulo"/>
          <p:cNvSpPr/>
          <p:nvPr/>
        </p:nvSpPr>
        <p:spPr>
          <a:xfrm>
            <a:off x="1857356" y="2214554"/>
            <a:ext cx="5493812" cy="923330"/>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es-E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rPr>
              <a:t>Sustentado por:</a:t>
            </a:r>
          </a:p>
        </p:txBody>
      </p:sp>
      <p:sp>
        <p:nvSpPr>
          <p:cNvPr id="4" name="3 Rectángulo"/>
          <p:cNvSpPr/>
          <p:nvPr/>
        </p:nvSpPr>
        <p:spPr>
          <a:xfrm>
            <a:off x="642910" y="3429000"/>
            <a:ext cx="7779694" cy="1077218"/>
          </a:xfrm>
          <a:prstGeom prst="rect">
            <a:avLst/>
          </a:prstGeom>
          <a:noFill/>
        </p:spPr>
        <p:txBody>
          <a:bodyPr>
            <a:spAutoFit/>
          </a:bodyPr>
          <a:lstStyle/>
          <a:p>
            <a:pPr algn="ctr" fontAlgn="auto">
              <a:spcBef>
                <a:spcPts val="0"/>
              </a:spcBef>
              <a:spcAft>
                <a:spcPts val="0"/>
              </a:spcAft>
              <a:defRPr/>
            </a:pPr>
            <a:r>
              <a:rPr lang="es-E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rPr>
              <a:t> Luis Manuel Castro </a:t>
            </a:r>
            <a:br>
              <a:rPr lang="es-E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rPr>
            </a:br>
            <a:r>
              <a:rPr lang="es-E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a:cs typeface="Times New Roman"/>
              </a:rPr>
              <a:t>#</a:t>
            </a:r>
            <a:r>
              <a:rPr lang="es-E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a:cs typeface="Times New Roman"/>
              </a:rPr>
              <a:t>12</a:t>
            </a:r>
            <a:endParaRPr lang="es-E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endParaRPr>
          </a:p>
        </p:txBody>
      </p:sp>
      <p:sp>
        <p:nvSpPr>
          <p:cNvPr id="5" name="4 Rectángulo"/>
          <p:cNvSpPr/>
          <p:nvPr/>
        </p:nvSpPr>
        <p:spPr>
          <a:xfrm>
            <a:off x="1643010" y="4429132"/>
            <a:ext cx="7500990" cy="1077218"/>
          </a:xfrm>
          <a:prstGeom prst="rect">
            <a:avLst/>
          </a:prstGeom>
        </p:spPr>
        <p:txBody>
          <a:bodyPr>
            <a:spAutoFit/>
          </a:bodyPr>
          <a:lstStyle/>
          <a:p>
            <a:pPr>
              <a:defRPr/>
            </a:pPr>
            <a:r>
              <a:rPr lang="es-E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Janio Fermín Acosta García</a:t>
            </a:r>
            <a:r>
              <a:rPr lang="es-E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a:cs typeface="Times New Roman"/>
              </a:rPr>
              <a:t> </a:t>
            </a:r>
            <a:br>
              <a:rPr lang="es-E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a:cs typeface="Times New Roman"/>
              </a:rPr>
            </a:br>
            <a:r>
              <a:rPr lang="es-E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a:cs typeface="Times New Roman"/>
              </a:rPr>
              <a:t>                        #</a:t>
            </a:r>
            <a:r>
              <a:rPr lang="es-E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a:cs typeface="Times New Roman"/>
              </a:rPr>
              <a:t>1</a:t>
            </a:r>
            <a:endParaRPr lang="es-ES" sz="3200" dirty="0"/>
          </a:p>
        </p:txBody>
      </p:sp>
      <p:sp>
        <p:nvSpPr>
          <p:cNvPr id="8" name="7 Rectángulo"/>
          <p:cNvSpPr/>
          <p:nvPr/>
        </p:nvSpPr>
        <p:spPr>
          <a:xfrm>
            <a:off x="2285984" y="4143380"/>
            <a:ext cx="4517583" cy="954107"/>
          </a:xfrm>
          <a:prstGeom prst="rect">
            <a:avLst/>
          </a:prstGeom>
        </p:spPr>
        <p:txBody>
          <a:bodyPr wrap="none">
            <a:spAutoFit/>
          </a:bodyPr>
          <a:lstStyle/>
          <a:p>
            <a:pPr>
              <a:defRPr/>
            </a:pPr>
            <a:r>
              <a:rPr lang="es-ES"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Santiago Benítez Soriano</a:t>
            </a:r>
            <a:br>
              <a:rPr lang="es-ES"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r>
              <a:rPr lang="es-ES"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es-ES" sz="28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a:cs typeface="Times New Roman"/>
              </a:rPr>
              <a:t>#</a:t>
            </a:r>
            <a:r>
              <a:rPr lang="es-E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a:cs typeface="Times New Roman"/>
              </a:rPr>
              <a:t>7</a:t>
            </a:r>
            <a:endParaRPr lang="es-ES" sz="2800" dirty="0"/>
          </a:p>
        </p:txBody>
      </p:sp>
      <p:sp>
        <p:nvSpPr>
          <p:cNvPr id="9" name="8 Rectángulo"/>
          <p:cNvSpPr/>
          <p:nvPr/>
        </p:nvSpPr>
        <p:spPr>
          <a:xfrm>
            <a:off x="1928794" y="3643314"/>
            <a:ext cx="5357850" cy="830997"/>
          </a:xfrm>
          <a:prstGeom prst="rect">
            <a:avLst/>
          </a:prstGeom>
        </p:spPr>
        <p:txBody>
          <a:bodyPr>
            <a:spAutoFit/>
          </a:bodyPr>
          <a:lstStyle/>
          <a:p>
            <a:pPr>
              <a:defRPr/>
            </a:pPr>
            <a:r>
              <a:rPr lang="es-ES"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Eunice Marleny Beriguete Hiciano</a:t>
            </a:r>
            <a:br>
              <a:rPr lang="es-ES"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r>
              <a:rPr lang="es-ES"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es-ES"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a:cs typeface="Times New Roman"/>
              </a:rPr>
              <a:t>#</a:t>
            </a:r>
            <a:r>
              <a:rPr lang="es-ES"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a:cs typeface="Times New Roman"/>
              </a:rPr>
              <a:t>8</a:t>
            </a:r>
            <a:endParaRPr lang="es-ES" sz="2400" dirty="0"/>
          </a:p>
        </p:txBody>
      </p:sp>
      <p:sp>
        <p:nvSpPr>
          <p:cNvPr id="10" name="9 Rectángulo"/>
          <p:cNvSpPr/>
          <p:nvPr/>
        </p:nvSpPr>
        <p:spPr>
          <a:xfrm>
            <a:off x="2428860" y="3000372"/>
            <a:ext cx="4572000" cy="1077218"/>
          </a:xfrm>
          <a:prstGeom prst="rect">
            <a:avLst/>
          </a:prstGeom>
        </p:spPr>
        <p:txBody>
          <a:bodyPr>
            <a:spAutoFit/>
          </a:bodyPr>
          <a:lstStyle/>
          <a:p>
            <a:pPr>
              <a:defRPr/>
            </a:pPr>
            <a:r>
              <a:rPr lang="es-E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a:cs typeface="Times New Roman"/>
              </a:rPr>
              <a:t>Layla Sue La Paz Joa </a:t>
            </a:r>
            <a:br>
              <a:rPr lang="es-E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a:cs typeface="Times New Roman"/>
              </a:rPr>
            </a:br>
            <a:r>
              <a:rPr lang="es-E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a:cs typeface="Times New Roman"/>
              </a:rPr>
              <a:t>                 #</a:t>
            </a:r>
            <a:r>
              <a:rPr lang="es-E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Times New Roman"/>
                <a:cs typeface="Times New Roman"/>
              </a:rPr>
              <a:t>37</a:t>
            </a:r>
            <a:endParaRPr lang="es-ES" sz="3200" dirty="0"/>
          </a:p>
        </p:txBody>
      </p:sp>
      <p:sp>
        <p:nvSpPr>
          <p:cNvPr id="11" name="10 CuadroTexto"/>
          <p:cNvSpPr txBox="1"/>
          <p:nvPr/>
        </p:nvSpPr>
        <p:spPr>
          <a:xfrm>
            <a:off x="2000232" y="4286256"/>
            <a:ext cx="4897495" cy="584775"/>
          </a:xfrm>
          <a:prstGeom prst="rect">
            <a:avLst/>
          </a:prstGeom>
          <a:noFill/>
        </p:spPr>
        <p:txBody>
          <a:bodyPr wrap="none" rtlCol="0">
            <a:spAutoFit/>
          </a:bodyPr>
          <a:lstStyle/>
          <a:p>
            <a:r>
              <a:rPr lang="es-E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Abel Payano Morillo #30</a:t>
            </a:r>
            <a:endParaRPr lang="es-E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12" name="11 CuadroTexto"/>
          <p:cNvSpPr txBox="1"/>
          <p:nvPr/>
        </p:nvSpPr>
        <p:spPr>
          <a:xfrm>
            <a:off x="1571604" y="3929066"/>
            <a:ext cx="5785558" cy="584775"/>
          </a:xfrm>
          <a:prstGeom prst="rect">
            <a:avLst/>
          </a:prstGeom>
          <a:noFill/>
        </p:spPr>
        <p:txBody>
          <a:bodyPr wrap="none" rtlCol="0">
            <a:spAutoFit/>
          </a:bodyPr>
          <a:lstStyle/>
          <a:p>
            <a:r>
              <a:rPr lang="es-E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Ramón Beato Fernández #06</a:t>
            </a:r>
            <a:endParaRPr lang="es-E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800" decel="100000"/>
                                        <p:tgtEl>
                                          <p:spTgt spid="2">
                                            <p:txEl>
                                              <p:pRg st="0" end="0"/>
                                            </p:txEl>
                                          </p:spTgt>
                                        </p:tgtEl>
                                      </p:cBhvr>
                                    </p:animEffect>
                                    <p:anim calcmode="lin" valueType="num">
                                      <p:cBhvr>
                                        <p:cTn id="8" dur="800" decel="100000" fill="hold"/>
                                        <p:tgtEl>
                                          <p:spTgt spid="2">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2">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2">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xEl>
                                              <p:pRg st="0" end="0"/>
                                            </p:txEl>
                                          </p:spTgt>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3" presetClass="entr" presetSubtype="10" fill="hold" nodeType="after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blinds(horizontal)">
                                      <p:cBhvr>
                                        <p:cTn id="16" dur="2000"/>
                                        <p:tgtEl>
                                          <p:spTgt spid="3">
                                            <p:txEl>
                                              <p:pRg st="0" end="0"/>
                                            </p:txEl>
                                          </p:spTgt>
                                        </p:tgtEl>
                                      </p:cBhvr>
                                    </p:animEffect>
                                  </p:childTnLst>
                                </p:cTn>
                              </p:par>
                            </p:childTnLst>
                          </p:cTn>
                        </p:par>
                        <p:par>
                          <p:cTn id="17" fill="hold">
                            <p:stCondLst>
                              <p:cond delay="3000"/>
                            </p:stCondLst>
                            <p:childTnLst>
                              <p:par>
                                <p:cTn id="18" presetID="42" presetClass="entr" presetSubtype="0" fill="hold" nodeType="afterEffect">
                                  <p:stCondLst>
                                    <p:cond delay="0"/>
                                  </p:stCondLst>
                                  <p:childTnLst>
                                    <p:set>
                                      <p:cBhvr>
                                        <p:cTn id="19" dur="1" fill="hold">
                                          <p:stCondLst>
                                            <p:cond delay="0"/>
                                          </p:stCondLst>
                                        </p:cTn>
                                        <p:tgtEl>
                                          <p:spTgt spid="4">
                                            <p:txEl>
                                              <p:pRg st="0" end="0"/>
                                            </p:txEl>
                                          </p:spTgt>
                                        </p:tgtEl>
                                        <p:attrNameLst>
                                          <p:attrName>style.visibility</p:attrName>
                                        </p:attrNameLst>
                                      </p:cBhvr>
                                      <p:to>
                                        <p:strVal val="visible"/>
                                      </p:to>
                                    </p:set>
                                    <p:animEffect transition="in" filter="fade">
                                      <p:cBhvr>
                                        <p:cTn id="20" dur="2000"/>
                                        <p:tgtEl>
                                          <p:spTgt spid="4">
                                            <p:txEl>
                                              <p:pRg st="0" end="0"/>
                                            </p:txEl>
                                          </p:spTgt>
                                        </p:tgtEl>
                                      </p:cBhvr>
                                    </p:animEffect>
                                    <p:anim calcmode="lin" valueType="num">
                                      <p:cBhvr>
                                        <p:cTn id="21" dur="2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2" dur="2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par>
                          <p:cTn id="23" fill="hold">
                            <p:stCondLst>
                              <p:cond delay="5000"/>
                            </p:stCondLst>
                            <p:childTnLst>
                              <p:par>
                                <p:cTn id="24" presetID="17" presetClass="exit" presetSubtype="10" fill="hold" nodeType="afterEffect">
                                  <p:stCondLst>
                                    <p:cond delay="0"/>
                                  </p:stCondLst>
                                  <p:childTnLst>
                                    <p:anim calcmode="lin" valueType="num">
                                      <p:cBhvr>
                                        <p:cTn id="25" dur="500"/>
                                        <p:tgtEl>
                                          <p:spTgt spid="4">
                                            <p:txEl>
                                              <p:pRg st="0" end="0"/>
                                            </p:txEl>
                                          </p:spTgt>
                                        </p:tgtEl>
                                        <p:attrNameLst>
                                          <p:attrName>ppt_w</p:attrName>
                                        </p:attrNameLst>
                                      </p:cBhvr>
                                      <p:tavLst>
                                        <p:tav tm="0">
                                          <p:val>
                                            <p:strVal val="ppt_w"/>
                                          </p:val>
                                        </p:tav>
                                        <p:tav tm="100000">
                                          <p:val>
                                            <p:fltVal val="0"/>
                                          </p:val>
                                        </p:tav>
                                      </p:tavLst>
                                    </p:anim>
                                    <p:anim calcmode="lin" valueType="num">
                                      <p:cBhvr>
                                        <p:cTn id="26" dur="500"/>
                                        <p:tgtEl>
                                          <p:spTgt spid="4">
                                            <p:txEl>
                                              <p:pRg st="0" end="0"/>
                                            </p:txEl>
                                          </p:spTgt>
                                        </p:tgtEl>
                                        <p:attrNameLst>
                                          <p:attrName>ppt_h</p:attrName>
                                        </p:attrNameLst>
                                      </p:cBhvr>
                                      <p:tavLst>
                                        <p:tav tm="0">
                                          <p:val>
                                            <p:strVal val="ppt_h"/>
                                          </p:val>
                                        </p:tav>
                                        <p:tav tm="100000">
                                          <p:val>
                                            <p:strVal val="ppt_h"/>
                                          </p:val>
                                        </p:tav>
                                      </p:tavLst>
                                    </p:anim>
                                    <p:set>
                                      <p:cBhvr>
                                        <p:cTn id="27" dur="1" fill="hold">
                                          <p:stCondLst>
                                            <p:cond delay="499"/>
                                          </p:stCondLst>
                                        </p:cTn>
                                        <p:tgtEl>
                                          <p:spTgt spid="4">
                                            <p:txEl>
                                              <p:pRg st="0" end="0"/>
                                            </p:txEl>
                                          </p:spTgt>
                                        </p:tgtEl>
                                        <p:attrNameLst>
                                          <p:attrName>style.visibility</p:attrName>
                                        </p:attrNameLst>
                                      </p:cBhvr>
                                      <p:to>
                                        <p:strVal val="hidden"/>
                                      </p:to>
                                    </p:set>
                                  </p:childTnLst>
                                </p:cTn>
                              </p:par>
                            </p:childTnLst>
                          </p:cTn>
                        </p:par>
                        <p:par>
                          <p:cTn id="28" fill="hold">
                            <p:stCondLst>
                              <p:cond delay="5500"/>
                            </p:stCondLst>
                            <p:childTnLst>
                              <p:par>
                                <p:cTn id="29" presetID="3" presetClass="entr" presetSubtype="10" fill="hold" nodeType="afterEffect">
                                  <p:stCondLst>
                                    <p:cond delay="0"/>
                                  </p:stCondLst>
                                  <p:iterate type="lt">
                                    <p:tmPct val="0"/>
                                  </p:iterate>
                                  <p:childTnLst>
                                    <p:set>
                                      <p:cBhvr>
                                        <p:cTn id="30" dur="1" fill="hold">
                                          <p:stCondLst>
                                            <p:cond delay="0"/>
                                          </p:stCondLst>
                                        </p:cTn>
                                        <p:tgtEl>
                                          <p:spTgt spid="8">
                                            <p:txEl>
                                              <p:pRg st="0" end="0"/>
                                            </p:txEl>
                                          </p:spTgt>
                                        </p:tgtEl>
                                        <p:attrNameLst>
                                          <p:attrName>style.visibility</p:attrName>
                                        </p:attrNameLst>
                                      </p:cBhvr>
                                      <p:to>
                                        <p:strVal val="visible"/>
                                      </p:to>
                                    </p:set>
                                    <p:animEffect transition="in" filter="blinds(horizontal)">
                                      <p:cBhvr>
                                        <p:cTn id="31" dur="500"/>
                                        <p:tgtEl>
                                          <p:spTgt spid="8">
                                            <p:txEl>
                                              <p:pRg st="0" end="0"/>
                                            </p:txEl>
                                          </p:spTgt>
                                        </p:tgtEl>
                                      </p:cBhvr>
                                    </p:animEffect>
                                  </p:childTnLst>
                                </p:cTn>
                              </p:par>
                            </p:childTnLst>
                          </p:cTn>
                        </p:par>
                        <p:par>
                          <p:cTn id="32" fill="hold">
                            <p:stCondLst>
                              <p:cond delay="6000"/>
                            </p:stCondLst>
                            <p:childTnLst>
                              <p:par>
                                <p:cTn id="33" presetID="4" presetClass="exit" presetSubtype="16" fill="hold" nodeType="afterEffect">
                                  <p:stCondLst>
                                    <p:cond delay="0"/>
                                  </p:stCondLst>
                                  <p:iterate type="lt">
                                    <p:tmPct val="0"/>
                                  </p:iterate>
                                  <p:childTnLst>
                                    <p:animEffect transition="out" filter="box(in)">
                                      <p:cBhvr>
                                        <p:cTn id="34" dur="2000"/>
                                        <p:tgtEl>
                                          <p:spTgt spid="8">
                                            <p:txEl>
                                              <p:pRg st="0" end="0"/>
                                            </p:txEl>
                                          </p:spTgt>
                                        </p:tgtEl>
                                      </p:cBhvr>
                                    </p:animEffect>
                                    <p:set>
                                      <p:cBhvr>
                                        <p:cTn id="35" dur="1" fill="hold">
                                          <p:stCondLst>
                                            <p:cond delay="1999"/>
                                          </p:stCondLst>
                                        </p:cTn>
                                        <p:tgtEl>
                                          <p:spTgt spid="8">
                                            <p:txEl>
                                              <p:pRg st="0" end="0"/>
                                            </p:txEl>
                                          </p:spTgt>
                                        </p:tgtEl>
                                        <p:attrNameLst>
                                          <p:attrName>style.visibility</p:attrName>
                                        </p:attrNameLst>
                                      </p:cBhvr>
                                      <p:to>
                                        <p:strVal val="hidden"/>
                                      </p:to>
                                    </p:set>
                                  </p:childTnLst>
                                </p:cTn>
                              </p:par>
                            </p:childTnLst>
                          </p:cTn>
                        </p:par>
                        <p:par>
                          <p:cTn id="36" fill="hold">
                            <p:stCondLst>
                              <p:cond delay="8000"/>
                            </p:stCondLst>
                            <p:childTnLst>
                              <p:par>
                                <p:cTn id="37" presetID="40" presetClass="entr" presetSubtype="0" fill="hold" nodeType="afterEffect">
                                  <p:stCondLst>
                                    <p:cond delay="0"/>
                                  </p:stCondLst>
                                  <p:iterate type="lt">
                                    <p:tmPct val="10000"/>
                                  </p:iterate>
                                  <p:childTnLst>
                                    <p:set>
                                      <p:cBhvr>
                                        <p:cTn id="38" dur="1" fill="hold">
                                          <p:stCondLst>
                                            <p:cond delay="0"/>
                                          </p:stCondLst>
                                        </p:cTn>
                                        <p:tgtEl>
                                          <p:spTgt spid="9">
                                            <p:txEl>
                                              <p:pRg st="0" end="0"/>
                                            </p:txEl>
                                          </p:spTgt>
                                        </p:tgtEl>
                                        <p:attrNameLst>
                                          <p:attrName>style.visibility</p:attrName>
                                        </p:attrNameLst>
                                      </p:cBhvr>
                                      <p:to>
                                        <p:strVal val="visible"/>
                                      </p:to>
                                    </p:set>
                                    <p:animEffect transition="in" filter="fade">
                                      <p:cBhvr>
                                        <p:cTn id="39" dur="1000"/>
                                        <p:tgtEl>
                                          <p:spTgt spid="9">
                                            <p:txEl>
                                              <p:pRg st="0" end="0"/>
                                            </p:txEl>
                                          </p:spTgt>
                                        </p:tgtEl>
                                      </p:cBhvr>
                                    </p:animEffect>
                                    <p:anim calcmode="lin" valueType="num">
                                      <p:cBhvr>
                                        <p:cTn id="40" dur="1000" fill="hold"/>
                                        <p:tgtEl>
                                          <p:spTgt spid="9">
                                            <p:txEl>
                                              <p:pRg st="0" end="0"/>
                                            </p:txEl>
                                          </p:spTgt>
                                        </p:tgtEl>
                                        <p:attrNameLst>
                                          <p:attrName>ppt_x</p:attrName>
                                        </p:attrNameLst>
                                      </p:cBhvr>
                                      <p:tavLst>
                                        <p:tav tm="0">
                                          <p:val>
                                            <p:strVal val="#ppt_x-.1"/>
                                          </p:val>
                                        </p:tav>
                                        <p:tav tm="100000">
                                          <p:val>
                                            <p:strVal val="#ppt_x"/>
                                          </p:val>
                                        </p:tav>
                                      </p:tavLst>
                                    </p:anim>
                                    <p:anim calcmode="lin" valueType="num">
                                      <p:cBhvr>
                                        <p:cTn id="41" dur="1000" fill="hold"/>
                                        <p:tgtEl>
                                          <p:spTgt spid="9">
                                            <p:txEl>
                                              <p:pRg st="0" end="0"/>
                                            </p:txEl>
                                          </p:spTgt>
                                        </p:tgtEl>
                                        <p:attrNameLst>
                                          <p:attrName>ppt_y</p:attrName>
                                        </p:attrNameLst>
                                      </p:cBhvr>
                                      <p:tavLst>
                                        <p:tav tm="0">
                                          <p:val>
                                            <p:strVal val="#ppt_y"/>
                                          </p:val>
                                        </p:tav>
                                        <p:tav tm="100000">
                                          <p:val>
                                            <p:strVal val="#ppt_y"/>
                                          </p:val>
                                        </p:tav>
                                      </p:tavLst>
                                    </p:anim>
                                  </p:childTnLst>
                                </p:cTn>
                              </p:par>
                            </p:childTnLst>
                          </p:cTn>
                        </p:par>
                        <p:par>
                          <p:cTn id="42" fill="hold">
                            <p:stCondLst>
                              <p:cond delay="12000"/>
                            </p:stCondLst>
                            <p:childTnLst>
                              <p:par>
                                <p:cTn id="43" presetID="17" presetClass="exit" presetSubtype="10" fill="hold" nodeType="afterEffect">
                                  <p:stCondLst>
                                    <p:cond delay="0"/>
                                  </p:stCondLst>
                                  <p:iterate type="lt">
                                    <p:tmPct val="0"/>
                                  </p:iterate>
                                  <p:childTnLst>
                                    <p:anim calcmode="lin" valueType="num">
                                      <p:cBhvr>
                                        <p:cTn id="44" dur="1000"/>
                                        <p:tgtEl>
                                          <p:spTgt spid="9">
                                            <p:txEl>
                                              <p:pRg st="0" end="0"/>
                                            </p:txEl>
                                          </p:spTgt>
                                        </p:tgtEl>
                                        <p:attrNameLst>
                                          <p:attrName>ppt_w</p:attrName>
                                        </p:attrNameLst>
                                      </p:cBhvr>
                                      <p:tavLst>
                                        <p:tav tm="0">
                                          <p:val>
                                            <p:strVal val="ppt_w"/>
                                          </p:val>
                                        </p:tav>
                                        <p:tav tm="100000">
                                          <p:val>
                                            <p:fltVal val="0"/>
                                          </p:val>
                                        </p:tav>
                                      </p:tavLst>
                                    </p:anim>
                                    <p:anim calcmode="lin" valueType="num">
                                      <p:cBhvr>
                                        <p:cTn id="45" dur="1000"/>
                                        <p:tgtEl>
                                          <p:spTgt spid="9">
                                            <p:txEl>
                                              <p:pRg st="0" end="0"/>
                                            </p:txEl>
                                          </p:spTgt>
                                        </p:tgtEl>
                                        <p:attrNameLst>
                                          <p:attrName>ppt_h</p:attrName>
                                        </p:attrNameLst>
                                      </p:cBhvr>
                                      <p:tavLst>
                                        <p:tav tm="0">
                                          <p:val>
                                            <p:strVal val="ppt_h"/>
                                          </p:val>
                                        </p:tav>
                                        <p:tav tm="100000">
                                          <p:val>
                                            <p:strVal val="ppt_h"/>
                                          </p:val>
                                        </p:tav>
                                      </p:tavLst>
                                    </p:anim>
                                    <p:set>
                                      <p:cBhvr>
                                        <p:cTn id="46" dur="1" fill="hold">
                                          <p:stCondLst>
                                            <p:cond delay="999"/>
                                          </p:stCondLst>
                                        </p:cTn>
                                        <p:tgtEl>
                                          <p:spTgt spid="9">
                                            <p:txEl>
                                              <p:pRg st="0" end="0"/>
                                            </p:txEl>
                                          </p:spTgt>
                                        </p:tgtEl>
                                        <p:attrNameLst>
                                          <p:attrName>style.visibility</p:attrName>
                                        </p:attrNameLst>
                                      </p:cBhvr>
                                      <p:to>
                                        <p:strVal val="hidden"/>
                                      </p:to>
                                    </p:set>
                                  </p:childTnLst>
                                </p:cTn>
                              </p:par>
                            </p:childTnLst>
                          </p:cTn>
                        </p:par>
                        <p:par>
                          <p:cTn id="47" fill="hold">
                            <p:stCondLst>
                              <p:cond delay="13000"/>
                            </p:stCondLst>
                            <p:childTnLst>
                              <p:par>
                                <p:cTn id="48" presetID="14" presetClass="entr" presetSubtype="10" fill="hold" nodeType="afterEffect">
                                  <p:stCondLst>
                                    <p:cond delay="0"/>
                                  </p:stCondLst>
                                  <p:childTnLst>
                                    <p:set>
                                      <p:cBhvr>
                                        <p:cTn id="49" dur="1" fill="hold">
                                          <p:stCondLst>
                                            <p:cond delay="0"/>
                                          </p:stCondLst>
                                        </p:cTn>
                                        <p:tgtEl>
                                          <p:spTgt spid="5">
                                            <p:txEl>
                                              <p:pRg st="0" end="0"/>
                                            </p:txEl>
                                          </p:spTgt>
                                        </p:tgtEl>
                                        <p:attrNameLst>
                                          <p:attrName>style.visibility</p:attrName>
                                        </p:attrNameLst>
                                      </p:cBhvr>
                                      <p:to>
                                        <p:strVal val="visible"/>
                                      </p:to>
                                    </p:set>
                                    <p:animEffect transition="in" filter="randombar(horizontal)">
                                      <p:cBhvr>
                                        <p:cTn id="50" dur="500"/>
                                        <p:tgtEl>
                                          <p:spTgt spid="5">
                                            <p:txEl>
                                              <p:pRg st="0" end="0"/>
                                            </p:txEl>
                                          </p:spTgt>
                                        </p:tgtEl>
                                      </p:cBhvr>
                                    </p:animEffect>
                                  </p:childTnLst>
                                </p:cTn>
                              </p:par>
                            </p:childTnLst>
                          </p:cTn>
                        </p:par>
                        <p:par>
                          <p:cTn id="51" fill="hold">
                            <p:stCondLst>
                              <p:cond delay="13500"/>
                            </p:stCondLst>
                            <p:childTnLst>
                              <p:par>
                                <p:cTn id="52" presetID="2" presetClass="exit" presetSubtype="4" fill="hold" nodeType="afterEffect">
                                  <p:stCondLst>
                                    <p:cond delay="0"/>
                                  </p:stCondLst>
                                  <p:childTnLst>
                                    <p:anim calcmode="lin" valueType="num">
                                      <p:cBhvr additive="base">
                                        <p:cTn id="53" dur="2000"/>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54" dur="2000"/>
                                        <p:tgtEl>
                                          <p:spTgt spid="5">
                                            <p:txEl>
                                              <p:pRg st="0" end="0"/>
                                            </p:txEl>
                                          </p:spTgt>
                                        </p:tgtEl>
                                        <p:attrNameLst>
                                          <p:attrName>ppt_y</p:attrName>
                                        </p:attrNameLst>
                                      </p:cBhvr>
                                      <p:tavLst>
                                        <p:tav tm="0">
                                          <p:val>
                                            <p:strVal val="ppt_y"/>
                                          </p:val>
                                        </p:tav>
                                        <p:tav tm="100000">
                                          <p:val>
                                            <p:strVal val="1+ppt_h/2"/>
                                          </p:val>
                                        </p:tav>
                                      </p:tavLst>
                                    </p:anim>
                                    <p:set>
                                      <p:cBhvr>
                                        <p:cTn id="55" dur="1" fill="hold">
                                          <p:stCondLst>
                                            <p:cond delay="1999"/>
                                          </p:stCondLst>
                                        </p:cTn>
                                        <p:tgtEl>
                                          <p:spTgt spid="5">
                                            <p:txEl>
                                              <p:pRg st="0" end="0"/>
                                            </p:txEl>
                                          </p:spTgt>
                                        </p:tgtEl>
                                        <p:attrNameLst>
                                          <p:attrName>style.visibility</p:attrName>
                                        </p:attrNameLst>
                                      </p:cBhvr>
                                      <p:to>
                                        <p:strVal val="hidden"/>
                                      </p:to>
                                    </p:set>
                                  </p:childTnLst>
                                </p:cTn>
                              </p:par>
                            </p:childTnLst>
                          </p:cTn>
                        </p:par>
                        <p:par>
                          <p:cTn id="56" fill="hold">
                            <p:stCondLst>
                              <p:cond delay="15500"/>
                            </p:stCondLst>
                            <p:childTnLst>
                              <p:par>
                                <p:cTn id="57" presetID="35" presetClass="entr" presetSubtype="0" fill="hold" nodeType="afterEffect">
                                  <p:stCondLst>
                                    <p:cond delay="0"/>
                                  </p:stCondLst>
                                  <p:childTnLst>
                                    <p:set>
                                      <p:cBhvr>
                                        <p:cTn id="58" dur="1" fill="hold">
                                          <p:stCondLst>
                                            <p:cond delay="0"/>
                                          </p:stCondLst>
                                        </p:cTn>
                                        <p:tgtEl>
                                          <p:spTgt spid="10">
                                            <p:txEl>
                                              <p:pRg st="0" end="0"/>
                                            </p:txEl>
                                          </p:spTgt>
                                        </p:tgtEl>
                                        <p:attrNameLst>
                                          <p:attrName>style.visibility</p:attrName>
                                        </p:attrNameLst>
                                      </p:cBhvr>
                                      <p:to>
                                        <p:strVal val="visible"/>
                                      </p:to>
                                    </p:set>
                                    <p:animEffect transition="in" filter="fade">
                                      <p:cBhvr>
                                        <p:cTn id="59" dur="2000"/>
                                        <p:tgtEl>
                                          <p:spTgt spid="10">
                                            <p:txEl>
                                              <p:pRg st="0" end="0"/>
                                            </p:txEl>
                                          </p:spTgt>
                                        </p:tgtEl>
                                      </p:cBhvr>
                                    </p:animEffect>
                                    <p:anim calcmode="lin" valueType="num">
                                      <p:cBhvr>
                                        <p:cTn id="60" dur="2000" fill="hold"/>
                                        <p:tgtEl>
                                          <p:spTgt spid="10">
                                            <p:txEl>
                                              <p:pRg st="0" end="0"/>
                                            </p:txEl>
                                          </p:spTgt>
                                        </p:tgtEl>
                                        <p:attrNameLst>
                                          <p:attrName>style.rotation</p:attrName>
                                        </p:attrNameLst>
                                      </p:cBhvr>
                                      <p:tavLst>
                                        <p:tav tm="0">
                                          <p:val>
                                            <p:fltVal val="720"/>
                                          </p:val>
                                        </p:tav>
                                        <p:tav tm="100000">
                                          <p:val>
                                            <p:fltVal val="0"/>
                                          </p:val>
                                        </p:tav>
                                      </p:tavLst>
                                    </p:anim>
                                    <p:anim calcmode="lin" valueType="num">
                                      <p:cBhvr>
                                        <p:cTn id="61" dur="2000" fill="hold"/>
                                        <p:tgtEl>
                                          <p:spTgt spid="10">
                                            <p:txEl>
                                              <p:pRg st="0" end="0"/>
                                            </p:txEl>
                                          </p:spTgt>
                                        </p:tgtEl>
                                        <p:attrNameLst>
                                          <p:attrName>ppt_h</p:attrName>
                                        </p:attrNameLst>
                                      </p:cBhvr>
                                      <p:tavLst>
                                        <p:tav tm="0">
                                          <p:val>
                                            <p:fltVal val="0"/>
                                          </p:val>
                                        </p:tav>
                                        <p:tav tm="100000">
                                          <p:val>
                                            <p:strVal val="#ppt_h"/>
                                          </p:val>
                                        </p:tav>
                                      </p:tavLst>
                                    </p:anim>
                                    <p:anim calcmode="lin" valueType="num">
                                      <p:cBhvr>
                                        <p:cTn id="62" dur="2000" fill="hold"/>
                                        <p:tgtEl>
                                          <p:spTgt spid="10">
                                            <p:txEl>
                                              <p:pRg st="0" end="0"/>
                                            </p:txEl>
                                          </p:spTgt>
                                        </p:tgtEl>
                                        <p:attrNameLst>
                                          <p:attrName>ppt_w</p:attrName>
                                        </p:attrNameLst>
                                      </p:cBhvr>
                                      <p:tavLst>
                                        <p:tav tm="0">
                                          <p:val>
                                            <p:fltVal val="0"/>
                                          </p:val>
                                        </p:tav>
                                        <p:tav tm="100000">
                                          <p:val>
                                            <p:strVal val="#ppt_w"/>
                                          </p:val>
                                        </p:tav>
                                      </p:tavLst>
                                    </p:anim>
                                  </p:childTnLst>
                                </p:cTn>
                              </p:par>
                            </p:childTnLst>
                          </p:cTn>
                        </p:par>
                        <p:par>
                          <p:cTn id="63" fill="hold">
                            <p:stCondLst>
                              <p:cond delay="17500"/>
                            </p:stCondLst>
                            <p:childTnLst>
                              <p:par>
                                <p:cTn id="64" presetID="37" presetClass="exit" presetSubtype="0" fill="hold" nodeType="afterEffect">
                                  <p:stCondLst>
                                    <p:cond delay="0"/>
                                  </p:stCondLst>
                                  <p:childTnLst>
                                    <p:animEffect transition="out" filter="fade">
                                      <p:cBhvr>
                                        <p:cTn id="65" dur="2000"/>
                                        <p:tgtEl>
                                          <p:spTgt spid="10">
                                            <p:txEl>
                                              <p:pRg st="0" end="0"/>
                                            </p:txEl>
                                          </p:spTgt>
                                        </p:tgtEl>
                                      </p:cBhvr>
                                    </p:animEffect>
                                    <p:anim calcmode="lin" valueType="num">
                                      <p:cBhvr>
                                        <p:cTn id="66" dur="2000"/>
                                        <p:tgtEl>
                                          <p:spTgt spid="10">
                                            <p:txEl>
                                              <p:pRg st="0" end="0"/>
                                            </p:txEl>
                                          </p:spTgt>
                                        </p:tgtEl>
                                        <p:attrNameLst>
                                          <p:attrName>ppt_x</p:attrName>
                                        </p:attrNameLst>
                                      </p:cBhvr>
                                      <p:tavLst>
                                        <p:tav tm="0">
                                          <p:val>
                                            <p:strVal val="ppt_x"/>
                                          </p:val>
                                        </p:tav>
                                        <p:tav tm="100000">
                                          <p:val>
                                            <p:strVal val="ppt_x"/>
                                          </p:val>
                                        </p:tav>
                                      </p:tavLst>
                                    </p:anim>
                                    <p:anim calcmode="lin" valueType="num">
                                      <p:cBhvr>
                                        <p:cTn id="67" dur="200" decel="100000"/>
                                        <p:tgtEl>
                                          <p:spTgt spid="10">
                                            <p:txEl>
                                              <p:pRg st="0" end="0"/>
                                            </p:txEl>
                                          </p:spTgt>
                                        </p:tgtEl>
                                        <p:attrNameLst>
                                          <p:attrName>ppt_y</p:attrName>
                                        </p:attrNameLst>
                                      </p:cBhvr>
                                      <p:tavLst>
                                        <p:tav tm="0">
                                          <p:val>
                                            <p:strVal val="ppt_y"/>
                                          </p:val>
                                        </p:tav>
                                        <p:tav tm="100000">
                                          <p:val>
                                            <p:strVal val="ppt_y-.03"/>
                                          </p:val>
                                        </p:tav>
                                      </p:tavLst>
                                    </p:anim>
                                    <p:anim calcmode="lin" valueType="num">
                                      <p:cBhvr>
                                        <p:cTn id="68" dur="1800" accel="100000">
                                          <p:stCondLst>
                                            <p:cond delay="200"/>
                                          </p:stCondLst>
                                        </p:cTn>
                                        <p:tgtEl>
                                          <p:spTgt spid="10">
                                            <p:txEl>
                                              <p:pRg st="0" end="0"/>
                                            </p:txEl>
                                          </p:spTgt>
                                        </p:tgtEl>
                                        <p:attrNameLst>
                                          <p:attrName>ppt_y</p:attrName>
                                        </p:attrNameLst>
                                      </p:cBhvr>
                                      <p:tavLst>
                                        <p:tav tm="0">
                                          <p:val>
                                            <p:strVal val="ppt_y"/>
                                          </p:val>
                                        </p:tav>
                                        <p:tav tm="100000">
                                          <p:val>
                                            <p:strVal val="ppt_y+1"/>
                                          </p:val>
                                        </p:tav>
                                      </p:tavLst>
                                    </p:anim>
                                    <p:set>
                                      <p:cBhvr>
                                        <p:cTn id="69" dur="1" fill="hold">
                                          <p:stCondLst>
                                            <p:cond delay="1999"/>
                                          </p:stCondLst>
                                        </p:cTn>
                                        <p:tgtEl>
                                          <p:spTgt spid="10">
                                            <p:txEl>
                                              <p:pRg st="0" end="0"/>
                                            </p:txEl>
                                          </p:spTgt>
                                        </p:tgtEl>
                                        <p:attrNameLst>
                                          <p:attrName>style.visibility</p:attrName>
                                        </p:attrNameLst>
                                      </p:cBhvr>
                                      <p:to>
                                        <p:strVal val="hidden"/>
                                      </p:to>
                                    </p:set>
                                  </p:childTnLst>
                                </p:cTn>
                              </p:par>
                            </p:childTnLst>
                          </p:cTn>
                        </p:par>
                        <p:par>
                          <p:cTn id="70" fill="hold">
                            <p:stCondLst>
                              <p:cond delay="19500"/>
                            </p:stCondLst>
                            <p:childTnLst>
                              <p:par>
                                <p:cTn id="71" presetID="6" presetClass="entr" presetSubtype="16" fill="hold" nodeType="afterEffect">
                                  <p:stCondLst>
                                    <p:cond delay="0"/>
                                  </p:stCondLst>
                                  <p:childTnLst>
                                    <p:set>
                                      <p:cBhvr>
                                        <p:cTn id="72" dur="1" fill="hold">
                                          <p:stCondLst>
                                            <p:cond delay="0"/>
                                          </p:stCondLst>
                                        </p:cTn>
                                        <p:tgtEl>
                                          <p:spTgt spid="12">
                                            <p:txEl>
                                              <p:pRg st="0" end="0"/>
                                            </p:txEl>
                                          </p:spTgt>
                                        </p:tgtEl>
                                        <p:attrNameLst>
                                          <p:attrName>style.visibility</p:attrName>
                                        </p:attrNameLst>
                                      </p:cBhvr>
                                      <p:to>
                                        <p:strVal val="visible"/>
                                      </p:to>
                                    </p:set>
                                    <p:animEffect transition="in" filter="circle(in)">
                                      <p:cBhvr>
                                        <p:cTn id="73" dur="2000"/>
                                        <p:tgtEl>
                                          <p:spTgt spid="12">
                                            <p:txEl>
                                              <p:pRg st="0" end="0"/>
                                            </p:txEl>
                                          </p:spTgt>
                                        </p:tgtEl>
                                      </p:cBhvr>
                                    </p:animEffect>
                                  </p:childTnLst>
                                </p:cTn>
                              </p:par>
                            </p:childTnLst>
                          </p:cTn>
                        </p:par>
                        <p:par>
                          <p:cTn id="74" fill="hold">
                            <p:stCondLst>
                              <p:cond delay="21500"/>
                            </p:stCondLst>
                            <p:childTnLst>
                              <p:par>
                                <p:cTn id="75" presetID="24" presetClass="exit" presetSubtype="0" fill="hold" nodeType="afterEffect">
                                  <p:stCondLst>
                                    <p:cond delay="0"/>
                                  </p:stCondLst>
                                  <p:childTnLst>
                                    <p:anim to="" calcmode="lin" valueType="num">
                                      <p:cBhvr>
                                        <p:cTn id="76" dur="1"/>
                                        <p:tgtEl>
                                          <p:spTgt spid="12">
                                            <p:txEl>
                                              <p:pRg st="0" end="0"/>
                                            </p:txEl>
                                          </p:spTgt>
                                        </p:tgtEl>
                                        <p:attrNameLst>
                                          <p:attrName/>
                                        </p:attrNameLst>
                                      </p:cBhvr>
                                    </p:anim>
                                    <p:set>
                                      <p:cBhvr>
                                        <p:cTn id="77" dur="1" fill="hold">
                                          <p:stCondLst>
                                            <p:cond delay="0"/>
                                          </p:stCondLst>
                                        </p:cTn>
                                        <p:tgtEl>
                                          <p:spTgt spid="12">
                                            <p:txEl>
                                              <p:pRg st="0" end="0"/>
                                            </p:txEl>
                                          </p:spTgt>
                                        </p:tgtEl>
                                        <p:attrNameLst>
                                          <p:attrName>style.visibility</p:attrName>
                                        </p:attrNameLst>
                                      </p:cBhvr>
                                      <p:to>
                                        <p:strVal val="hidden"/>
                                      </p:to>
                                    </p:set>
                                  </p:childTnLst>
                                </p:cTn>
                              </p:par>
                            </p:childTnLst>
                          </p:cTn>
                        </p:par>
                        <p:par>
                          <p:cTn id="78" fill="hold">
                            <p:stCondLst>
                              <p:cond delay="21500"/>
                            </p:stCondLst>
                            <p:childTnLst>
                              <p:par>
                                <p:cTn id="79" presetID="9" presetClass="entr" presetSubtype="0" fill="hold" grpId="0" nodeType="afterEffect">
                                  <p:stCondLst>
                                    <p:cond delay="0"/>
                                  </p:stCondLst>
                                  <p:childTnLst>
                                    <p:set>
                                      <p:cBhvr>
                                        <p:cTn id="80" dur="1" fill="hold">
                                          <p:stCondLst>
                                            <p:cond delay="0"/>
                                          </p:stCondLst>
                                        </p:cTn>
                                        <p:tgtEl>
                                          <p:spTgt spid="11"/>
                                        </p:tgtEl>
                                        <p:attrNameLst>
                                          <p:attrName>style.visibility</p:attrName>
                                        </p:attrNameLst>
                                      </p:cBhvr>
                                      <p:to>
                                        <p:strVal val="visible"/>
                                      </p:to>
                                    </p:set>
                                    <p:animEffect transition="in" filter="dissolve">
                                      <p:cBhvr>
                                        <p:cTn id="81" dur="1000"/>
                                        <p:tgtEl>
                                          <p:spTgt spid="11"/>
                                        </p:tgtEl>
                                      </p:cBhvr>
                                    </p:animEffect>
                                  </p:childTnLst>
                                </p:cTn>
                              </p:par>
                            </p:childTnLst>
                          </p:cTn>
                        </p:par>
                        <p:par>
                          <p:cTn id="82" fill="hold">
                            <p:stCondLst>
                              <p:cond delay="22500"/>
                            </p:stCondLst>
                            <p:childTnLst>
                              <p:par>
                                <p:cTn id="83" presetID="16" presetClass="exit" presetSubtype="26" fill="hold" grpId="1" nodeType="afterEffect">
                                  <p:stCondLst>
                                    <p:cond delay="0"/>
                                  </p:stCondLst>
                                  <p:childTnLst>
                                    <p:animEffect transition="out" filter="barn(inHorizontal)">
                                      <p:cBhvr>
                                        <p:cTn id="84" dur="2000"/>
                                        <p:tgtEl>
                                          <p:spTgt spid="11"/>
                                        </p:tgtEl>
                                      </p:cBhvr>
                                    </p:animEffect>
                                    <p:set>
                                      <p:cBhvr>
                                        <p:cTn id="85" dur="1" fill="hold">
                                          <p:stCondLst>
                                            <p:cond delay="19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357422" y="857232"/>
            <a:ext cx="4387740" cy="769441"/>
          </a:xfrm>
          <a:prstGeom prst="rect">
            <a:avLst/>
          </a:prstGeom>
        </p:spPr>
        <p:txBody>
          <a:bodyPr wrap="none">
            <a:spAutoFit/>
          </a:bodyPr>
          <a:lstStyle/>
          <a:p>
            <a:pPr algn="ctr" fontAlgn="auto">
              <a:spcBef>
                <a:spcPts val="0"/>
              </a:spcBef>
              <a:spcAft>
                <a:spcPts val="0"/>
              </a:spcAft>
              <a:defRPr/>
            </a:pPr>
            <a:r>
              <a:rPr lang="es-ES" sz="4400" b="1" dirty="0">
                <a:ln w="19050">
                  <a:solidFill>
                    <a:schemeClr val="accent5">
                      <a:lumMod val="75000"/>
                    </a:schemeClr>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rPr>
              <a:t>Grupos Etnicos</a:t>
            </a:r>
          </a:p>
        </p:txBody>
      </p:sp>
      <p:sp>
        <p:nvSpPr>
          <p:cNvPr id="4" name="3 CuadroTexto"/>
          <p:cNvSpPr txBox="1"/>
          <p:nvPr/>
        </p:nvSpPr>
        <p:spPr>
          <a:xfrm>
            <a:off x="928688" y="2214563"/>
            <a:ext cx="7715250" cy="3786187"/>
          </a:xfrm>
          <a:prstGeom prst="rect">
            <a:avLst/>
          </a:prstGeom>
          <a:noFill/>
        </p:spPr>
        <p:txBody>
          <a:bodyPr>
            <a:spAutoFit/>
          </a:bodyPr>
          <a:lstStyle/>
          <a:p>
            <a:pPr fontAlgn="auto">
              <a:spcBef>
                <a:spcPts val="0"/>
              </a:spcBef>
              <a:spcAft>
                <a:spcPts val="0"/>
              </a:spcAft>
              <a:defRPr/>
            </a:pPr>
            <a:r>
              <a:rPr lang="es-ES" sz="2400" b="1" dirty="0">
                <a:latin typeface="+mn-lt"/>
              </a:rPr>
              <a:t>Un Grupo Ètnico</a:t>
            </a:r>
            <a:r>
              <a:rPr lang="es-ES" sz="2400" dirty="0">
                <a:latin typeface="+mn-lt"/>
              </a:rPr>
              <a:t> </a:t>
            </a:r>
            <a:br>
              <a:rPr lang="es-ES" sz="2400" dirty="0">
                <a:latin typeface="+mn-lt"/>
              </a:rPr>
            </a:br>
            <a:r>
              <a:rPr lang="es-ES" sz="2400" dirty="0">
                <a:latin typeface="+mn-lt"/>
              </a:rPr>
              <a:t>(también llamado </a:t>
            </a:r>
            <a:r>
              <a:rPr lang="es-ES" sz="2400" b="1" dirty="0">
                <a:latin typeface="+mn-lt"/>
              </a:rPr>
              <a:t>agente</a:t>
            </a:r>
            <a:r>
              <a:rPr lang="es-ES" sz="2400" dirty="0">
                <a:latin typeface="+mn-lt"/>
              </a:rPr>
              <a:t> o </a:t>
            </a:r>
            <a:r>
              <a:rPr lang="es-ES" sz="2400" b="1" dirty="0">
                <a:latin typeface="+mn-lt"/>
              </a:rPr>
              <a:t>pertenencia étnica</a:t>
            </a:r>
            <a:r>
              <a:rPr lang="es-ES" sz="2400" dirty="0">
                <a:latin typeface="+mn-lt"/>
              </a:rPr>
              <a:t>) es el </a:t>
            </a:r>
            <a:r>
              <a:rPr lang="es-ES" sz="2400" u="sng" dirty="0">
                <a:solidFill>
                  <a:schemeClr val="accent1">
                    <a:lumMod val="60000"/>
                    <a:lumOff val="40000"/>
                  </a:schemeClr>
                </a:solidFill>
                <a:latin typeface="+mn-lt"/>
              </a:rPr>
              <a:t>grupo</a:t>
            </a:r>
            <a:r>
              <a:rPr lang="es-ES" sz="2400" dirty="0">
                <a:latin typeface="+mn-lt"/>
              </a:rPr>
              <a:t> de </a:t>
            </a:r>
            <a:r>
              <a:rPr lang="es-ES" sz="2400" u="sng" dirty="0">
                <a:solidFill>
                  <a:schemeClr val="accent1">
                    <a:lumMod val="60000"/>
                    <a:lumOff val="40000"/>
                  </a:schemeClr>
                </a:solidFill>
                <a:latin typeface="+mn-lt"/>
              </a:rPr>
              <a:t>seres humanos</a:t>
            </a:r>
            <a:r>
              <a:rPr lang="es-ES" sz="2400" dirty="0">
                <a:latin typeface="+mn-lt"/>
              </a:rPr>
              <a:t> de quiénes sus miembros identifican uno al otro, generalmente en base de un campo común presumido </a:t>
            </a:r>
            <a:r>
              <a:rPr lang="es-ES" sz="2400" u="sng" dirty="0">
                <a:solidFill>
                  <a:schemeClr val="accent1">
                    <a:lumMod val="60000"/>
                    <a:lumOff val="40000"/>
                  </a:schemeClr>
                </a:solidFill>
                <a:latin typeface="+mn-lt"/>
              </a:rPr>
              <a:t>genealogìa</a:t>
            </a:r>
            <a:r>
              <a:rPr lang="es-ES" sz="2400" dirty="0">
                <a:solidFill>
                  <a:schemeClr val="accent1">
                    <a:lumMod val="60000"/>
                    <a:lumOff val="40000"/>
                  </a:schemeClr>
                </a:solidFill>
                <a:latin typeface="+mn-lt"/>
              </a:rPr>
              <a:t> </a:t>
            </a:r>
            <a:r>
              <a:rPr lang="es-ES" sz="2400" dirty="0">
                <a:latin typeface="+mn-lt"/>
              </a:rPr>
              <a:t>o </a:t>
            </a:r>
            <a:r>
              <a:rPr lang="es-ES" sz="2400" u="sng" dirty="0">
                <a:solidFill>
                  <a:schemeClr val="accent1">
                    <a:lumMod val="60000"/>
                    <a:lumOff val="40000"/>
                  </a:schemeClr>
                </a:solidFill>
                <a:latin typeface="+mn-lt"/>
              </a:rPr>
              <a:t>ascendencia. </a:t>
            </a:r>
          </a:p>
          <a:p>
            <a:pPr fontAlgn="auto">
              <a:spcBef>
                <a:spcPts val="0"/>
              </a:spcBef>
              <a:spcAft>
                <a:spcPts val="0"/>
              </a:spcAft>
              <a:defRPr/>
            </a:pPr>
            <a:endParaRPr lang="es-DO" sz="2400" u="sng" dirty="0">
              <a:solidFill>
                <a:schemeClr val="tx2">
                  <a:lumMod val="60000"/>
                  <a:lumOff val="40000"/>
                </a:schemeClr>
              </a:solidFill>
              <a:latin typeface="+mn-lt"/>
            </a:endParaRPr>
          </a:p>
          <a:p>
            <a:pPr fontAlgn="auto">
              <a:spcBef>
                <a:spcPts val="0"/>
              </a:spcBef>
              <a:spcAft>
                <a:spcPts val="0"/>
              </a:spcAft>
              <a:defRPr/>
            </a:pPr>
            <a:r>
              <a:rPr lang="es-ES" sz="2400" dirty="0">
                <a:latin typeface="+mn-lt"/>
              </a:rPr>
              <a:t>La identidad étnica también es marcada por el reconocimiento de otras de la distinción de un grupo y por el campo común </a:t>
            </a:r>
            <a:r>
              <a:rPr lang="es-ES" sz="2400" u="sng" dirty="0">
                <a:solidFill>
                  <a:schemeClr val="accent1">
                    <a:lumMod val="60000"/>
                    <a:lumOff val="40000"/>
                  </a:schemeClr>
                </a:solidFill>
                <a:latin typeface="+mn-lt"/>
              </a:rPr>
              <a:t>cultural</a:t>
            </a:r>
            <a:r>
              <a:rPr lang="es-ES" sz="2400" dirty="0">
                <a:latin typeface="+mn-lt"/>
              </a:rPr>
              <a:t>, </a:t>
            </a:r>
            <a:r>
              <a:rPr lang="es-ES" sz="2400" u="sng" dirty="0">
                <a:solidFill>
                  <a:schemeClr val="accent1">
                    <a:lumMod val="60000"/>
                    <a:lumOff val="40000"/>
                  </a:schemeClr>
                </a:solidFill>
                <a:latin typeface="+mn-lt"/>
              </a:rPr>
              <a:t>lingüístico</a:t>
            </a:r>
            <a:r>
              <a:rPr lang="es-ES" sz="2400" dirty="0">
                <a:latin typeface="+mn-lt"/>
              </a:rPr>
              <a:t>, </a:t>
            </a:r>
            <a:r>
              <a:rPr lang="es-ES" sz="2400" u="sng" dirty="0">
                <a:solidFill>
                  <a:schemeClr val="accent1">
                    <a:lumMod val="60000"/>
                    <a:lumOff val="40000"/>
                  </a:schemeClr>
                </a:solidFill>
                <a:latin typeface="+mn-lt"/>
              </a:rPr>
              <a:t>religioso</a:t>
            </a:r>
            <a:r>
              <a:rPr lang="es-ES" sz="2400" dirty="0">
                <a:latin typeface="+mn-lt"/>
              </a:rPr>
              <a:t>, </a:t>
            </a:r>
            <a:r>
              <a:rPr lang="es-ES" sz="2400" u="sng" dirty="0">
                <a:solidFill>
                  <a:schemeClr val="accent1">
                    <a:lumMod val="60000"/>
                    <a:lumOff val="40000"/>
                  </a:schemeClr>
                </a:solidFill>
                <a:latin typeface="+mn-lt"/>
              </a:rPr>
              <a:t>del</a:t>
            </a:r>
            <a:r>
              <a:rPr lang="es-ES" sz="2400" u="sng" dirty="0">
                <a:latin typeface="+mn-lt"/>
              </a:rPr>
              <a:t> </a:t>
            </a:r>
            <a:r>
              <a:rPr lang="es-ES" sz="2400" u="sng" dirty="0">
                <a:solidFill>
                  <a:schemeClr val="accent1">
                    <a:lumMod val="60000"/>
                    <a:lumOff val="40000"/>
                  </a:schemeClr>
                </a:solidFill>
                <a:latin typeface="+mn-lt"/>
              </a:rPr>
              <a:t>comportamiento</a:t>
            </a:r>
            <a:r>
              <a:rPr lang="es-ES" sz="2400" dirty="0">
                <a:latin typeface="+mn-lt"/>
              </a:rPr>
              <a:t>  o </a:t>
            </a:r>
            <a:r>
              <a:rPr lang="es-ES" sz="2400" u="sng" dirty="0">
                <a:solidFill>
                  <a:schemeClr val="accent1">
                    <a:lumMod val="60000"/>
                    <a:lumOff val="40000"/>
                  </a:schemeClr>
                </a:solidFill>
                <a:latin typeface="+mn-lt"/>
              </a:rPr>
              <a:t>rasgos  biológico.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8" presetClass="entr" presetSubtype="0" ac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strVal val="#ppt_w*2.5"/>
                                          </p:val>
                                        </p:tav>
                                        <p:tav tm="100000">
                                          <p:val>
                                            <p:strVal val="#ppt_w"/>
                                          </p:val>
                                        </p:tav>
                                      </p:tavLst>
                                    </p:anim>
                                    <p:anim calcmode="lin" valueType="num">
                                      <p:cBhvr>
                                        <p:cTn id="8" dur="2000" fill="hold"/>
                                        <p:tgtEl>
                                          <p:spTgt spid="2"/>
                                        </p:tgtEl>
                                        <p:attrNameLst>
                                          <p:attrName>ppt_h</p:attrName>
                                        </p:attrNameLst>
                                      </p:cBhvr>
                                      <p:tavLst>
                                        <p:tav tm="0">
                                          <p:val>
                                            <p:strVal val="#ppt_h*0.01"/>
                                          </p:val>
                                        </p:tav>
                                        <p:tav tm="100000">
                                          <p:val>
                                            <p:strVal val="#ppt_h"/>
                                          </p:val>
                                        </p:tav>
                                      </p:tavLst>
                                    </p:anim>
                                    <p:anim calcmode="lin" valueType="num">
                                      <p:cBhvr>
                                        <p:cTn id="9" dur="2000" fill="hold"/>
                                        <p:tgtEl>
                                          <p:spTgt spid="2"/>
                                        </p:tgtEl>
                                        <p:attrNameLst>
                                          <p:attrName>ppt_x</p:attrName>
                                        </p:attrNameLst>
                                      </p:cBhvr>
                                      <p:tavLst>
                                        <p:tav tm="0">
                                          <p:val>
                                            <p:strVal val="#ppt_x"/>
                                          </p:val>
                                        </p:tav>
                                        <p:tav tm="100000">
                                          <p:val>
                                            <p:strVal val="#ppt_x"/>
                                          </p:val>
                                        </p:tav>
                                      </p:tavLst>
                                    </p:anim>
                                    <p:anim calcmode="lin" valueType="num">
                                      <p:cBhvr>
                                        <p:cTn id="10" dur="2000" fill="hold"/>
                                        <p:tgtEl>
                                          <p:spTgt spid="2"/>
                                        </p:tgtEl>
                                        <p:attrNameLst>
                                          <p:attrName>ppt_y</p:attrName>
                                        </p:attrNameLst>
                                      </p:cBhvr>
                                      <p:tavLst>
                                        <p:tav tm="0">
                                          <p:val>
                                            <p:strVal val="#ppt_h+1"/>
                                          </p:val>
                                        </p:tav>
                                        <p:tav tm="100000">
                                          <p:val>
                                            <p:strVal val="#ppt_y"/>
                                          </p:val>
                                        </p:tav>
                                      </p:tavLst>
                                    </p:anim>
                                    <p:animEffect transition="in" filter="fade">
                                      <p:cBhvr>
                                        <p:cTn id="11" dur="2000"/>
                                        <p:tgtEl>
                                          <p:spTgt spid="2"/>
                                        </p:tgtEl>
                                      </p:cBhvr>
                                    </p:animEffect>
                                  </p:childTnLst>
                                </p:cTn>
                              </p:par>
                              <p:par>
                                <p:cTn id="12" presetID="47" presetClass="entr" presetSubtype="0" fill="hold" grpId="0"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2000"/>
                                        <p:tgtEl>
                                          <p:spTgt spid="4"/>
                                        </p:tgtEl>
                                      </p:cBhvr>
                                    </p:animEffect>
                                    <p:anim calcmode="lin" valueType="num">
                                      <p:cBhvr>
                                        <p:cTn id="15" dur="2000" fill="hold"/>
                                        <p:tgtEl>
                                          <p:spTgt spid="4"/>
                                        </p:tgtEl>
                                        <p:attrNameLst>
                                          <p:attrName>ppt_x</p:attrName>
                                        </p:attrNameLst>
                                      </p:cBhvr>
                                      <p:tavLst>
                                        <p:tav tm="0">
                                          <p:val>
                                            <p:strVal val="#ppt_x"/>
                                          </p:val>
                                        </p:tav>
                                        <p:tav tm="100000">
                                          <p:val>
                                            <p:strVal val="#ppt_x"/>
                                          </p:val>
                                        </p:tav>
                                      </p:tavLst>
                                    </p:anim>
                                    <p:anim calcmode="lin" valueType="num">
                                      <p:cBhvr>
                                        <p:cTn id="16" dur="2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7" presetClass="exit" presetSubtype="4" fill="hold" grpId="1" nodeType="clickEffect">
                                  <p:stCondLst>
                                    <p:cond delay="0"/>
                                  </p:stCondLst>
                                  <p:childTnLst>
                                    <p:anim calcmode="lin" valueType="num">
                                      <p:cBhvr additive="base">
                                        <p:cTn id="20" dur="5000"/>
                                        <p:tgtEl>
                                          <p:spTgt spid="4"/>
                                        </p:tgtEl>
                                        <p:attrNameLst>
                                          <p:attrName>ppt_x</p:attrName>
                                        </p:attrNameLst>
                                      </p:cBhvr>
                                      <p:tavLst>
                                        <p:tav tm="0">
                                          <p:val>
                                            <p:strVal val="ppt_x"/>
                                          </p:val>
                                        </p:tav>
                                        <p:tav tm="100000">
                                          <p:val>
                                            <p:strVal val="ppt_x"/>
                                          </p:val>
                                        </p:tav>
                                      </p:tavLst>
                                    </p:anim>
                                    <p:anim calcmode="lin" valueType="num">
                                      <p:cBhvr additive="base">
                                        <p:cTn id="21" dur="5000"/>
                                        <p:tgtEl>
                                          <p:spTgt spid="4"/>
                                        </p:tgtEl>
                                        <p:attrNameLst>
                                          <p:attrName>ppt_y</p:attrName>
                                        </p:attrNameLst>
                                      </p:cBhvr>
                                      <p:tavLst>
                                        <p:tav tm="0">
                                          <p:val>
                                            <p:strVal val="ppt_y"/>
                                          </p:val>
                                        </p:tav>
                                        <p:tav tm="100000">
                                          <p:val>
                                            <p:strVal val="1+ppt_h/2"/>
                                          </p:val>
                                        </p:tav>
                                      </p:tavLst>
                                    </p:anim>
                                    <p:set>
                                      <p:cBhvr>
                                        <p:cTn id="22" dur="1" fill="hold">
                                          <p:stCondLst>
                                            <p:cond delay="4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0" y="857232"/>
            <a:ext cx="9187131" cy="707886"/>
          </a:xfrm>
          <a:prstGeom prst="rect">
            <a:avLst/>
          </a:prstGeom>
        </p:spPr>
        <p:txBody>
          <a:bodyPr wrap="none">
            <a:spAutoFit/>
          </a:bodyPr>
          <a:lstStyle/>
          <a:p>
            <a:pPr algn="ctr" fontAlgn="auto">
              <a:spcBef>
                <a:spcPts val="0"/>
              </a:spcBef>
              <a:spcAft>
                <a:spcPts val="0"/>
              </a:spcAft>
              <a:defRPr/>
            </a:pPr>
            <a:r>
              <a:rPr lang="es-DO" sz="4000" b="1" dirty="0">
                <a:ln w="19050">
                  <a:solidFill>
                    <a:schemeClr val="accent5">
                      <a:lumMod val="75000"/>
                    </a:schemeClr>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rPr>
              <a:t>Origen de los Grupos Etnicos en RD.</a:t>
            </a:r>
            <a:endParaRPr lang="es-ES" sz="4000" b="1" dirty="0">
              <a:ln w="19050">
                <a:solidFill>
                  <a:schemeClr val="accent5">
                    <a:lumMod val="75000"/>
                  </a:schemeClr>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ndParaRPr>
          </a:p>
        </p:txBody>
      </p:sp>
      <p:sp>
        <p:nvSpPr>
          <p:cNvPr id="10243" name="2 CuadroTexto"/>
          <p:cNvSpPr txBox="1">
            <a:spLocks noChangeArrowheads="1"/>
          </p:cNvSpPr>
          <p:nvPr/>
        </p:nvSpPr>
        <p:spPr bwMode="auto">
          <a:xfrm>
            <a:off x="214313" y="1785938"/>
            <a:ext cx="8643937" cy="4432300"/>
          </a:xfrm>
          <a:prstGeom prst="rect">
            <a:avLst/>
          </a:prstGeom>
          <a:noFill/>
          <a:ln w="9525">
            <a:noFill/>
            <a:miter lim="800000"/>
            <a:headEnd/>
            <a:tailEnd/>
          </a:ln>
        </p:spPr>
        <p:txBody>
          <a:bodyPr>
            <a:spAutoFit/>
          </a:bodyPr>
          <a:lstStyle/>
          <a:p>
            <a:r>
              <a:rPr lang="es-ES" sz="2400">
                <a:latin typeface="Constantia" pitchFamily="18" charset="0"/>
              </a:rPr>
              <a:t>En varias oleadas migratorias, a través del arco de las Antillas Menores, desde el norte de América del Sur, llegaron Amerindios: </a:t>
            </a:r>
            <a:r>
              <a:rPr lang="es-ES" sz="2400" b="1">
                <a:latin typeface="Constantia" pitchFamily="18" charset="0"/>
              </a:rPr>
              <a:t>Guanahatabeyes, Siboneyes y Arawacos, </a:t>
            </a:r>
            <a:r>
              <a:rPr lang="es-ES" sz="2400">
                <a:latin typeface="Constantia" pitchFamily="18" charset="0"/>
              </a:rPr>
              <a:t>que a su vez formaron los grupos</a:t>
            </a:r>
            <a:r>
              <a:rPr lang="es-ES" sz="2400" b="1">
                <a:latin typeface="Constantia" pitchFamily="18" charset="0"/>
              </a:rPr>
              <a:t> Igneris, Subtaínos, Taínos y Ciguayos o Macoriges </a:t>
            </a:r>
            <a:r>
              <a:rPr lang="es-ES" sz="2400">
                <a:latin typeface="Constantia" pitchFamily="18" charset="0"/>
              </a:rPr>
              <a:t>(Colón bautizó estos últimos con el nombre de Caribes por su belicosidad).</a:t>
            </a:r>
          </a:p>
          <a:p>
            <a:r>
              <a:rPr lang="es-ES" sz="2400">
                <a:latin typeface="Constantia" pitchFamily="18" charset="0"/>
              </a:rPr>
              <a:t/>
            </a:r>
            <a:br>
              <a:rPr lang="es-ES" sz="2400">
                <a:latin typeface="Constantia" pitchFamily="18" charset="0"/>
              </a:rPr>
            </a:br>
            <a:r>
              <a:rPr lang="es-ES" sz="2400">
                <a:latin typeface="Constantia" pitchFamily="18" charset="0"/>
              </a:rPr>
              <a:t>Cuando llegó Colón a la isla en el 1492 ésta estaba habitada por unos 150,000 Amerindios, los cuales sometidos a trabajos forzados de los españoles conquistadores y colonizadores, trajo como consecuencia el exterminio. </a:t>
            </a:r>
            <a:r>
              <a:rPr lang="es-ES" b="1">
                <a:latin typeface="Constantia" pitchFamily="18" charset="0"/>
              </a:rPr>
              <a:t/>
            </a:r>
            <a:br>
              <a:rPr lang="es-ES" b="1">
                <a:latin typeface="Constantia" pitchFamily="18" charset="0"/>
              </a:rPr>
            </a:br>
            <a:endParaRPr lang="es-ES">
              <a:latin typeface="Constantia"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214414" y="571480"/>
            <a:ext cx="6540573" cy="1323439"/>
          </a:xfrm>
          <a:prstGeom prst="rect">
            <a:avLst/>
          </a:prstGeom>
        </p:spPr>
        <p:txBody>
          <a:bodyPr wrap="none">
            <a:spAutoFit/>
          </a:bodyPr>
          <a:lstStyle/>
          <a:p>
            <a:pPr algn="ctr" fontAlgn="auto">
              <a:spcBef>
                <a:spcPts val="0"/>
              </a:spcBef>
              <a:spcAft>
                <a:spcPts val="0"/>
              </a:spcAft>
              <a:defRPr/>
            </a:pPr>
            <a:r>
              <a:rPr lang="es-DO" sz="4000" b="1" dirty="0">
                <a:ln w="19050">
                  <a:solidFill>
                    <a:schemeClr val="accent5">
                      <a:lumMod val="75000"/>
                    </a:schemeClr>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rPr>
              <a:t>Aportes Culturales de los </a:t>
            </a:r>
            <a:br>
              <a:rPr lang="es-DO" sz="4000" b="1" dirty="0">
                <a:ln w="19050">
                  <a:solidFill>
                    <a:schemeClr val="accent5">
                      <a:lumMod val="75000"/>
                    </a:schemeClr>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rPr>
            </a:br>
            <a:r>
              <a:rPr lang="es-DO" sz="4000" b="1" dirty="0">
                <a:ln w="19050">
                  <a:solidFill>
                    <a:schemeClr val="accent5">
                      <a:lumMod val="75000"/>
                    </a:schemeClr>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rPr>
              <a:t>Inmigrantes.</a:t>
            </a:r>
            <a:endParaRPr lang="es-ES" sz="4000" b="1" dirty="0">
              <a:ln w="19050">
                <a:solidFill>
                  <a:schemeClr val="accent5">
                    <a:lumMod val="75000"/>
                  </a:schemeClr>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ndParaRPr>
          </a:p>
        </p:txBody>
      </p:sp>
      <p:sp>
        <p:nvSpPr>
          <p:cNvPr id="11267" name="Rectangle 1"/>
          <p:cNvSpPr>
            <a:spLocks noChangeArrowheads="1"/>
          </p:cNvSpPr>
          <p:nvPr/>
        </p:nvSpPr>
        <p:spPr bwMode="auto">
          <a:xfrm>
            <a:off x="357188" y="2071688"/>
            <a:ext cx="7286625" cy="4308475"/>
          </a:xfrm>
          <a:prstGeom prst="rect">
            <a:avLst/>
          </a:prstGeom>
          <a:noFill/>
          <a:ln w="9525">
            <a:noFill/>
            <a:miter lim="800000"/>
            <a:headEnd/>
            <a:tailEnd/>
          </a:ln>
        </p:spPr>
        <p:txBody>
          <a:bodyPr anchor="ctr">
            <a:spAutoFit/>
          </a:bodyPr>
          <a:lstStyle/>
          <a:p>
            <a:pPr>
              <a:buFont typeface="Wingdings" pitchFamily="2" charset="2"/>
              <a:buChar char="Ø"/>
            </a:pPr>
            <a:r>
              <a:rPr lang="es-ES" b="1" dirty="0">
                <a:solidFill>
                  <a:srgbClr val="660000"/>
                </a:solidFill>
                <a:latin typeface="Georgia" pitchFamily="18" charset="0"/>
                <a:cs typeface="Times New Roman" pitchFamily="18" charset="0"/>
              </a:rPr>
              <a:t> Españoles peninsulares</a:t>
            </a:r>
            <a:r>
              <a:rPr lang="es-ES" dirty="0">
                <a:solidFill>
                  <a:srgbClr val="660000"/>
                </a:solidFill>
                <a:latin typeface="Georgia" pitchFamily="18" charset="0"/>
                <a:cs typeface="Times New Roman" pitchFamily="18" charset="0"/>
              </a:rPr>
              <a:t>: A través de la conquista y colonización       impusieron su cultura.</a:t>
            </a:r>
          </a:p>
          <a:p>
            <a:pPr>
              <a:buFont typeface="Wingdings" pitchFamily="2" charset="2"/>
              <a:buChar char="Ø"/>
            </a:pPr>
            <a:endParaRPr lang="es-DO" dirty="0">
              <a:solidFill>
                <a:srgbClr val="660000"/>
              </a:solidFill>
              <a:latin typeface="Georgia" pitchFamily="18" charset="0"/>
              <a:cs typeface="Times New Roman" pitchFamily="18" charset="0"/>
            </a:endParaRPr>
          </a:p>
          <a:p>
            <a:pPr>
              <a:buFont typeface="Wingdings" pitchFamily="2" charset="2"/>
              <a:buChar char="Ø"/>
            </a:pPr>
            <a:r>
              <a:rPr lang="es-DO" dirty="0">
                <a:solidFill>
                  <a:srgbClr val="660000"/>
                </a:solidFill>
                <a:latin typeface="Georgia" pitchFamily="18" charset="0"/>
                <a:cs typeface="Times New Roman" pitchFamily="18" charset="0"/>
              </a:rPr>
              <a:t> </a:t>
            </a:r>
            <a:r>
              <a:rPr lang="es-ES" sz="2000" b="1" dirty="0">
                <a:solidFill>
                  <a:srgbClr val="660000"/>
                </a:solidFill>
                <a:latin typeface="Georgia" pitchFamily="18" charset="0"/>
                <a:cs typeface="Times New Roman" pitchFamily="18" charset="0"/>
              </a:rPr>
              <a:t>Es</a:t>
            </a:r>
            <a:r>
              <a:rPr lang="es-ES" sz="1600" b="1" dirty="0">
                <a:solidFill>
                  <a:srgbClr val="660000"/>
                </a:solidFill>
                <a:latin typeface="Georgia" pitchFamily="18" charset="0"/>
                <a:cs typeface="Times New Roman" pitchFamily="18" charset="0"/>
              </a:rPr>
              <a:t>clavos</a:t>
            </a:r>
            <a:r>
              <a:rPr lang="es-ES" dirty="0">
                <a:solidFill>
                  <a:srgbClr val="660000"/>
                </a:solidFill>
                <a:latin typeface="Georgia" pitchFamily="18" charset="0"/>
                <a:cs typeface="Times New Roman" pitchFamily="18" charset="0"/>
              </a:rPr>
              <a:t>: Traídos de África, dieron el mayor aporte étnico a nuestra población, contribuyeron al desarrollo de la economía colonial y aportaron importantes manifestaciones a nuestra cultura (se destacan las folklóricas afroantillanas, las mágico-religiosas, hábitos alimenticios, etc.).</a:t>
            </a:r>
          </a:p>
          <a:p>
            <a:pPr>
              <a:buFont typeface="Wingdings" pitchFamily="2" charset="2"/>
              <a:buChar char="Ø"/>
            </a:pPr>
            <a:endParaRPr lang="es-ES" dirty="0">
              <a:solidFill>
                <a:srgbClr val="660000"/>
              </a:solidFill>
              <a:latin typeface="Georgia" pitchFamily="18" charset="0"/>
              <a:cs typeface="Times New Roman" pitchFamily="18" charset="0"/>
            </a:endParaRPr>
          </a:p>
          <a:p>
            <a:pPr>
              <a:buFont typeface="Wingdings" pitchFamily="2" charset="2"/>
              <a:buChar char="Ø"/>
            </a:pPr>
            <a:r>
              <a:rPr lang="es-ES" b="1" dirty="0">
                <a:solidFill>
                  <a:srgbClr val="660000"/>
                </a:solidFill>
                <a:latin typeface="Georgia" pitchFamily="18" charset="0"/>
                <a:cs typeface="Times New Roman" pitchFamily="18" charset="0"/>
              </a:rPr>
              <a:t>Los canarios</a:t>
            </a:r>
            <a:r>
              <a:rPr lang="es-ES" dirty="0">
                <a:solidFill>
                  <a:srgbClr val="660000"/>
                </a:solidFill>
                <a:latin typeface="Georgia" pitchFamily="18" charset="0"/>
                <a:cs typeface="Times New Roman" pitchFamily="18" charset="0"/>
              </a:rPr>
              <a:t>: Fueron traídos por los colonizadores en el siglo XVIII. Se fundaron villas como: </a:t>
            </a:r>
            <a:r>
              <a:rPr lang="es-ES" dirty="0" err="1">
                <a:solidFill>
                  <a:srgbClr val="660000"/>
                </a:solidFill>
                <a:latin typeface="Georgia" pitchFamily="18" charset="0"/>
                <a:cs typeface="Times New Roman" pitchFamily="18" charset="0"/>
              </a:rPr>
              <a:t>Samaná</a:t>
            </a:r>
            <a:r>
              <a:rPr lang="es-ES" dirty="0">
                <a:solidFill>
                  <a:srgbClr val="660000"/>
                </a:solidFill>
                <a:latin typeface="Georgia" pitchFamily="18" charset="0"/>
                <a:cs typeface="Times New Roman" pitchFamily="18" charset="0"/>
              </a:rPr>
              <a:t>, Sabana de la Mar, San Carlos de Tenerife (hoy barrio de la capital), </a:t>
            </a:r>
            <a:r>
              <a:rPr lang="es-ES" dirty="0" err="1">
                <a:solidFill>
                  <a:srgbClr val="660000"/>
                </a:solidFill>
                <a:latin typeface="Georgia" pitchFamily="18" charset="0"/>
                <a:cs typeface="Times New Roman" pitchFamily="18" charset="0"/>
              </a:rPr>
              <a:t>Baní</a:t>
            </a:r>
            <a:r>
              <a:rPr lang="es-ES" dirty="0">
                <a:solidFill>
                  <a:srgbClr val="660000"/>
                </a:solidFill>
                <a:latin typeface="Georgia" pitchFamily="18" charset="0"/>
                <a:cs typeface="Times New Roman" pitchFamily="18" charset="0"/>
              </a:rPr>
              <a:t>, </a:t>
            </a:r>
            <a:r>
              <a:rPr lang="es-ES" dirty="0" err="1">
                <a:solidFill>
                  <a:srgbClr val="660000"/>
                </a:solidFill>
                <a:latin typeface="Georgia" pitchFamily="18" charset="0"/>
                <a:cs typeface="Times New Roman" pitchFamily="18" charset="0"/>
              </a:rPr>
              <a:t>Neyba</a:t>
            </a:r>
            <a:r>
              <a:rPr lang="es-ES" dirty="0">
                <a:solidFill>
                  <a:srgbClr val="660000"/>
                </a:solidFill>
                <a:latin typeface="Georgia" pitchFamily="18" charset="0"/>
                <a:cs typeface="Times New Roman" pitchFamily="18" charset="0"/>
              </a:rPr>
              <a:t>, San Juan, </a:t>
            </a:r>
            <a:r>
              <a:rPr lang="es-ES" dirty="0" err="1">
                <a:solidFill>
                  <a:srgbClr val="660000"/>
                </a:solidFill>
                <a:latin typeface="Georgia" pitchFamily="18" charset="0"/>
                <a:cs typeface="Times New Roman" pitchFamily="18" charset="0"/>
              </a:rPr>
              <a:t>Montecristi</a:t>
            </a:r>
            <a:r>
              <a:rPr lang="es-ES" dirty="0">
                <a:solidFill>
                  <a:srgbClr val="660000"/>
                </a:solidFill>
                <a:latin typeface="Georgia" pitchFamily="18" charset="0"/>
                <a:cs typeface="Times New Roman" pitchFamily="18" charset="0"/>
              </a:rPr>
              <a:t>, Puerto Plata, </a:t>
            </a:r>
            <a:r>
              <a:rPr lang="es-ES" dirty="0" err="1">
                <a:solidFill>
                  <a:srgbClr val="660000"/>
                </a:solidFill>
                <a:latin typeface="Georgia" pitchFamily="18" charset="0"/>
                <a:cs typeface="Times New Roman" pitchFamily="18" charset="0"/>
              </a:rPr>
              <a:t>Jánico</a:t>
            </a:r>
            <a:r>
              <a:rPr lang="es-ES" dirty="0">
                <a:solidFill>
                  <a:srgbClr val="660000"/>
                </a:solidFill>
                <a:latin typeface="Georgia" pitchFamily="18" charset="0"/>
                <a:cs typeface="Times New Roman" pitchFamily="18" charset="0"/>
              </a:rPr>
              <a:t>, etc. Dieron el mayor aporte blancoide y desarrollaron cultivos como el café, cacao y tabaco.</a:t>
            </a:r>
            <a:r>
              <a:rPr lang="es-DO" dirty="0">
                <a:solidFill>
                  <a:srgbClr val="660000"/>
                </a:solidFill>
                <a:latin typeface="Georgia" pitchFamily="18" charset="0"/>
                <a:cs typeface="Times New Roman" pitchFamily="18" charset="0"/>
              </a:rPr>
              <a:t> </a:t>
            </a:r>
          </a:p>
          <a:p>
            <a:endParaRPr lang="es-DO" sz="2000" dirty="0">
              <a:solidFill>
                <a:srgbClr val="660000"/>
              </a:solidFill>
              <a:latin typeface="Georgia"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
          <p:cNvSpPr>
            <a:spLocks noChangeArrowheads="1"/>
          </p:cNvSpPr>
          <p:nvPr/>
        </p:nvSpPr>
        <p:spPr bwMode="auto">
          <a:xfrm>
            <a:off x="214313" y="1643063"/>
            <a:ext cx="8501062" cy="4340225"/>
          </a:xfrm>
          <a:prstGeom prst="rect">
            <a:avLst/>
          </a:prstGeom>
          <a:noFill/>
          <a:ln w="9525">
            <a:noFill/>
            <a:miter lim="800000"/>
            <a:headEnd/>
            <a:tailEnd/>
          </a:ln>
        </p:spPr>
        <p:txBody>
          <a:bodyPr anchor="ctr">
            <a:spAutoFit/>
          </a:bodyPr>
          <a:lstStyle/>
          <a:p>
            <a:pPr>
              <a:buFont typeface="Wingdings" pitchFamily="2" charset="2"/>
              <a:buChar char="Ø"/>
            </a:pPr>
            <a:r>
              <a:rPr lang="es-ES" b="1">
                <a:solidFill>
                  <a:srgbClr val="660000"/>
                </a:solidFill>
                <a:latin typeface="Georgia" pitchFamily="18" charset="0"/>
                <a:cs typeface="Times New Roman" pitchFamily="18" charset="0"/>
              </a:rPr>
              <a:t>Cubanos-puertorriqueños</a:t>
            </a:r>
            <a:r>
              <a:rPr lang="es-ES">
                <a:solidFill>
                  <a:srgbClr val="660000"/>
                </a:solidFill>
                <a:latin typeface="Georgia" pitchFamily="18" charset="0"/>
                <a:cs typeface="Times New Roman" pitchFamily="18" charset="0"/>
              </a:rPr>
              <a:t>: </a:t>
            </a:r>
            <a:r>
              <a:rPr lang="es-ES" sz="2000">
                <a:solidFill>
                  <a:srgbClr val="660000"/>
                </a:solidFill>
                <a:latin typeface="Georgia" pitchFamily="18" charset="0"/>
                <a:cs typeface="Times New Roman" pitchFamily="18" charset="0"/>
              </a:rPr>
              <a:t>Llegaron a partir de 1878 desde Cuba (huyendo de la guerra civil de los diez años). Se establecieron en Puerto Plata y luego en Santo Domingo. </a:t>
            </a:r>
          </a:p>
          <a:p>
            <a:pPr>
              <a:buFont typeface="Wingdings" pitchFamily="2" charset="2"/>
              <a:buChar char="Ø"/>
            </a:pPr>
            <a:endParaRPr lang="es-ES" sz="2000">
              <a:solidFill>
                <a:srgbClr val="660000"/>
              </a:solidFill>
              <a:latin typeface="Georgia" pitchFamily="18" charset="0"/>
              <a:cs typeface="Times New Roman" pitchFamily="18" charset="0"/>
            </a:endParaRPr>
          </a:p>
          <a:p>
            <a:r>
              <a:rPr lang="es-ES" sz="2000">
                <a:solidFill>
                  <a:srgbClr val="660000"/>
                </a:solidFill>
                <a:latin typeface="Georgia" pitchFamily="18" charset="0"/>
                <a:cs typeface="Times New Roman" pitchFamily="18" charset="0"/>
              </a:rPr>
              <a:t>En su mayoría eran comerciantes, colonos, etc.; los aportes más importantes fueron desarrollar la industria azucarera y la industria de ron. Apellidos llegados: Maceo, Brugal, Mendoza, Mir, Michelena, etc.</a:t>
            </a:r>
          </a:p>
          <a:p>
            <a:pPr>
              <a:buFont typeface="Wingdings" pitchFamily="2" charset="2"/>
              <a:buChar char="Ø"/>
            </a:pPr>
            <a:endParaRPr lang="es-ES">
              <a:cs typeface="Times New Roman" pitchFamily="18" charset="0"/>
            </a:endParaRPr>
          </a:p>
          <a:p>
            <a:pPr eaLnBrk="0" hangingPunct="0"/>
            <a:endParaRPr lang="es-ES">
              <a:solidFill>
                <a:srgbClr val="660000"/>
              </a:solidFill>
              <a:latin typeface="Georgia" pitchFamily="18" charset="0"/>
              <a:cs typeface="Times New Roman" pitchFamily="18" charset="0"/>
            </a:endParaRPr>
          </a:p>
          <a:p>
            <a:pPr eaLnBrk="0" hangingPunct="0">
              <a:buFont typeface="Wingdings" pitchFamily="2" charset="2"/>
              <a:buChar char="Ø"/>
            </a:pPr>
            <a:r>
              <a:rPr lang="es-ES" sz="2000" b="1">
                <a:solidFill>
                  <a:srgbClr val="660000"/>
                </a:solidFill>
                <a:latin typeface="Georgia" pitchFamily="18" charset="0"/>
                <a:cs typeface="Times New Roman" pitchFamily="18" charset="0"/>
              </a:rPr>
              <a:t>Húngaros</a:t>
            </a:r>
            <a:r>
              <a:rPr lang="es-ES" sz="2000">
                <a:solidFill>
                  <a:srgbClr val="660000"/>
                </a:solidFill>
                <a:latin typeface="Georgia" pitchFamily="18" charset="0"/>
                <a:cs typeface="Times New Roman" pitchFamily="18" charset="0"/>
              </a:rPr>
              <a:t>: Traídos por Trujillo en 1957 desde Hungría al fracaso de la guerra civil. Fueron establecidos en Constanza, la colonia mixta de Duvergé y San Cristóbal (éstos últimos se utilizaron en la fundación de la armería). La mayoría de éstos fueron deportados por su mal comportamiento.</a:t>
            </a:r>
            <a:endParaRPr lang="es-ES" sz="2000"/>
          </a:p>
        </p:txBody>
      </p:sp>
      <p:sp>
        <p:nvSpPr>
          <p:cNvPr id="3" name="2 Rectángulo"/>
          <p:cNvSpPr/>
          <p:nvPr/>
        </p:nvSpPr>
        <p:spPr>
          <a:xfrm>
            <a:off x="428596" y="714356"/>
            <a:ext cx="2417645" cy="707886"/>
          </a:xfrm>
          <a:prstGeom prst="rect">
            <a:avLst/>
          </a:prstGeom>
        </p:spPr>
        <p:txBody>
          <a:bodyPr>
            <a:spAutoFit/>
          </a:bodyPr>
          <a:lstStyle/>
          <a:p>
            <a:pPr fontAlgn="auto">
              <a:spcBef>
                <a:spcPts val="0"/>
              </a:spcBef>
              <a:spcAft>
                <a:spcPts val="0"/>
              </a:spcAft>
              <a:defRPr/>
            </a:pPr>
            <a:r>
              <a:rPr lang="es-DO" sz="4000" b="1" dirty="0">
                <a:ln w="19050">
                  <a:solidFill>
                    <a:schemeClr val="accent5">
                      <a:lumMod val="75000"/>
                    </a:schemeClr>
                  </a:solidFill>
                </a:ln>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rPr>
              <a:t>Cont...</a:t>
            </a:r>
            <a:endParaRPr lang="es-ES" sz="4000" dirty="0">
              <a:latin typeface="+mn-l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28596" y="785794"/>
            <a:ext cx="8059707" cy="523220"/>
          </a:xfrm>
          <a:prstGeom prst="rect">
            <a:avLst/>
          </a:prstGeom>
          <a:noFill/>
        </p:spPr>
        <p:txBody>
          <a:bodyPr wrap="none">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defRPr/>
            </a:pPr>
            <a:r>
              <a:rPr lang="es-ES" sz="2800" b="1" dirty="0">
                <a:ln/>
                <a:solidFill>
                  <a:schemeClr val="accent3"/>
                </a:solidFill>
              </a:rPr>
              <a:t>Grupos Étnicos en la Actualidad Dominicana</a:t>
            </a:r>
          </a:p>
        </p:txBody>
      </p:sp>
      <p:sp>
        <p:nvSpPr>
          <p:cNvPr id="13315" name="2 CuadroTexto"/>
          <p:cNvSpPr txBox="1">
            <a:spLocks noChangeArrowheads="1"/>
          </p:cNvSpPr>
          <p:nvPr/>
        </p:nvSpPr>
        <p:spPr bwMode="auto">
          <a:xfrm>
            <a:off x="357188" y="1785938"/>
            <a:ext cx="7715250" cy="4246562"/>
          </a:xfrm>
          <a:prstGeom prst="rect">
            <a:avLst/>
          </a:prstGeom>
          <a:noFill/>
          <a:ln w="9525">
            <a:noFill/>
            <a:miter lim="800000"/>
            <a:headEnd/>
            <a:tailEnd/>
          </a:ln>
        </p:spPr>
        <p:txBody>
          <a:bodyPr>
            <a:spAutoFit/>
          </a:bodyPr>
          <a:lstStyle/>
          <a:p>
            <a:pPr>
              <a:buFont typeface="Arial" pitchFamily="34" charset="0"/>
              <a:buChar char="•"/>
            </a:pPr>
            <a:r>
              <a:rPr lang="es-ES"/>
              <a:t>La República Dominicana tiene la segunda economía más grande del Caribe.</a:t>
            </a:r>
            <a:r>
              <a:rPr lang="es-ES" baseline="30000"/>
              <a:t> </a:t>
            </a:r>
            <a:r>
              <a:rPr lang="es-ES"/>
              <a:t> Aunque conocida por la producción de azúcar, la economía está ahora dominada por los servicios. el progreso económico del país se ha notado más en los últimos tiempos en el sector de las telecomunicaciones. </a:t>
            </a:r>
          </a:p>
          <a:p>
            <a:pPr>
              <a:buFont typeface="Arial" pitchFamily="34" charset="0"/>
              <a:buChar char="•"/>
            </a:pPr>
            <a:endParaRPr lang="es-ES"/>
          </a:p>
          <a:p>
            <a:pPr>
              <a:buFont typeface="Arial" pitchFamily="34" charset="0"/>
              <a:buChar char="•"/>
            </a:pPr>
            <a:r>
              <a:rPr lang="es-ES"/>
              <a:t>La migración internacional afecta en gran medida al país, ya que recibe y envía gran flujo de migrantes. la inmigración haitiana y la integración de los dominicanos de ascendencia haitiana son cuestiones importantes, la población total de origen haitiano se estima en 800.000. </a:t>
            </a:r>
            <a:br>
              <a:rPr lang="es-ES"/>
            </a:br>
            <a:endParaRPr lang="es-ES"/>
          </a:p>
          <a:p>
            <a:pPr>
              <a:buFont typeface="Arial" pitchFamily="34" charset="0"/>
              <a:buChar char="•"/>
            </a:pPr>
            <a:r>
              <a:rPr lang="es-ES"/>
              <a:t>En los Estados Unidos existe una gran diáspora dominicana, que cuenta con 1,3 millones. Esa diáspora ayuda al desarrollo nacional, los cuales envían miles de millones de dólares a sus familias, lo que representa una décima parte del PIB.</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42844" y="857232"/>
            <a:ext cx="8786842" cy="954107"/>
          </a:xfrm>
          <a:prstGeom prst="rect">
            <a:avLst/>
          </a:prstGeom>
          <a:noFill/>
        </p:spPr>
        <p:txBody>
          <a:bodyPr>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defRPr/>
            </a:pPr>
            <a:r>
              <a:rPr lang="es-ES" sz="2800" b="1" dirty="0">
                <a:ln/>
                <a:solidFill>
                  <a:schemeClr val="accent3"/>
                </a:solidFill>
              </a:rPr>
              <a:t>Que hacen las Comunidades Extranjeras en el País</a:t>
            </a:r>
          </a:p>
        </p:txBody>
      </p:sp>
      <p:sp>
        <p:nvSpPr>
          <p:cNvPr id="14339" name="2 CuadroTexto"/>
          <p:cNvSpPr txBox="1">
            <a:spLocks noChangeArrowheads="1"/>
          </p:cNvSpPr>
          <p:nvPr/>
        </p:nvSpPr>
        <p:spPr bwMode="auto">
          <a:xfrm>
            <a:off x="428625" y="1928813"/>
            <a:ext cx="7929563" cy="4400550"/>
          </a:xfrm>
          <a:prstGeom prst="rect">
            <a:avLst/>
          </a:prstGeom>
          <a:noFill/>
          <a:ln w="9525">
            <a:noFill/>
            <a:miter lim="800000"/>
            <a:headEnd/>
            <a:tailEnd/>
          </a:ln>
        </p:spPr>
        <p:txBody>
          <a:bodyPr>
            <a:spAutoFit/>
          </a:bodyPr>
          <a:lstStyle/>
          <a:p>
            <a:r>
              <a:rPr lang="es-ES" sz="2000"/>
              <a:t>En el ámbito comercial, los chinos se han destacado en el desarrollo de los moteles que con el tiempo se convirtieron en cabañas, en los restaurantes chinos, en los salones de uñas, entre otros tipos de negocios. Uno de los negocios chinos que más crecimiento ha tenido en los últimos años ha sido los popularmente conocidos como “pica pollos orientales”, una especie de restaurantes de comida rápida especializados en la preparación y venta de una variedad de platos de pollos, También tienen una Gran variedad de Copias electrónicas, copias de importantes modelos de las compañías mas famosas en todo el mundo; BlackBerry e Iphone.</a:t>
            </a:r>
          </a:p>
          <a:p>
            <a:endParaRPr lang="es-DO" sz="2000"/>
          </a:p>
          <a:p>
            <a:r>
              <a:rPr lang="es-DO" sz="2000"/>
              <a:t>Los Puertorriqueños se destacan por ser Grandes productores de Ron, Apellidos Allegados son, Maceo, Brugal, Michelena, entre otros.</a:t>
            </a:r>
            <a:endParaRPr lang="es-ES" sz="200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570</TotalTime>
  <Words>427</Words>
  <Application>Microsoft Office PowerPoint</Application>
  <PresentationFormat>Presentación en pantalla (4:3)</PresentationFormat>
  <Paragraphs>71</Paragraphs>
  <Slides>14</Slides>
  <Notes>1</Notes>
  <HiddenSlides>0</HiddenSlides>
  <MMClips>1</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14</vt:i4>
      </vt:variant>
    </vt:vector>
  </HeadingPairs>
  <TitlesOfParts>
    <vt:vector size="16" baseType="lpstr">
      <vt:lpstr>Flujo</vt:lpstr>
      <vt:lpstr>Documento</vt:lpstr>
      <vt:lpstr> </vt:lpstr>
      <vt:lpstr>Lic. Francisco del Rosario Sànchez</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vector>
  </TitlesOfParts>
  <Company>Aure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Lic. Francisco del Rosario Sànchez</dc:title>
  <dc:creator>Administrador</dc:creator>
  <cp:lastModifiedBy>Wolf</cp:lastModifiedBy>
  <cp:revision>75</cp:revision>
  <dcterms:created xsi:type="dcterms:W3CDTF">2011-03-06T11:25:30Z</dcterms:created>
  <dcterms:modified xsi:type="dcterms:W3CDTF">2011-03-15T21:27:36Z</dcterms:modified>
</cp:coreProperties>
</file>